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78" r:id="rId4"/>
    <p:sldId id="279" r:id="rId5"/>
    <p:sldId id="256" r:id="rId6"/>
    <p:sldId id="259" r:id="rId7"/>
    <p:sldId id="260" r:id="rId8"/>
    <p:sldId id="269" r:id="rId9"/>
    <p:sldId id="270" r:id="rId10"/>
    <p:sldId id="271" r:id="rId11"/>
    <p:sldId id="272" r:id="rId12"/>
    <p:sldId id="273" r:id="rId13"/>
    <p:sldId id="281" r:id="rId14"/>
    <p:sldId id="274" r:id="rId15"/>
    <p:sldId id="282" r:id="rId16"/>
    <p:sldId id="275" r:id="rId17"/>
    <p:sldId id="262" r:id="rId18"/>
    <p:sldId id="263" r:id="rId19"/>
    <p:sldId id="280" r:id="rId20"/>
    <p:sldId id="276" r:id="rId21"/>
    <p:sldId id="277" r:id="rId22"/>
    <p:sldId id="264" r:id="rId23"/>
    <p:sldId id="266" r:id="rId24"/>
    <p:sldId id="265" r:id="rId25"/>
    <p:sldId id="267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CE13D-253B-4765-8A73-46A18B53B18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99EF2-D3ED-434A-97BF-F12BF8746A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E27AA-5503-4A54-9EF8-72B259E13EC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F9CC-FD4E-4EDD-AA66-AB5EB82EC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По щелчку мыши</a:t>
            </a:r>
            <a:r>
              <a:rPr lang="ru-RU" baseline="0" dirty="0" smtClean="0"/>
              <a:t> </a:t>
            </a:r>
            <a:r>
              <a:rPr lang="ru-RU" dirty="0" smtClean="0"/>
              <a:t>появляются характеристики звука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2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График и лупа – интерактивный элемент – переход на скрытый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CCD41-D151-41BD-B1D5-D16038D2ABA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7757-5862-41CC-BFC2-A91BFC75D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/>
              <a:t>Проверка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2232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10. </a:t>
            </a:r>
          </a:p>
          <a:p>
            <a:pPr>
              <a:buNone/>
            </a:pPr>
            <a:r>
              <a:rPr lang="ru-RU" sz="2000" b="1" dirty="0" smtClean="0"/>
              <a:t>Дано: </a:t>
            </a:r>
            <a:r>
              <a:rPr lang="en-US" sz="2000" dirty="0" err="1" smtClean="0"/>
              <a:t>i</a:t>
            </a:r>
            <a:r>
              <a:rPr lang="en-US" sz="2000" dirty="0" smtClean="0"/>
              <a:t> = 3 </a:t>
            </a:r>
            <a:r>
              <a:rPr lang="ru-RU" sz="2000" dirty="0" smtClean="0"/>
              <a:t>		</a:t>
            </a:r>
            <a:r>
              <a:rPr lang="ru-RU" sz="2000" b="1" dirty="0" smtClean="0"/>
              <a:t>Решение: </a:t>
            </a:r>
            <a:r>
              <a:rPr lang="en-US" sz="2000" b="1" dirty="0" smtClean="0"/>
              <a:t> </a:t>
            </a:r>
            <a:r>
              <a:rPr lang="en-US" sz="2000" dirty="0" smtClean="0"/>
              <a:t>I = M*N*</a:t>
            </a:r>
            <a:r>
              <a:rPr lang="en-US" sz="2000" dirty="0" err="1" smtClean="0"/>
              <a:t>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M*N =</a:t>
            </a:r>
            <a:r>
              <a:rPr lang="ru-RU" sz="2000" dirty="0" smtClean="0"/>
              <a:t> 2048*1536</a:t>
            </a:r>
            <a:r>
              <a:rPr lang="en-US" sz="2000" dirty="0" smtClean="0"/>
              <a:t>		    </a:t>
            </a:r>
            <a:r>
              <a:rPr lang="ru-RU" sz="2000" dirty="0" smtClean="0"/>
              <a:t> </a:t>
            </a:r>
            <a:r>
              <a:rPr lang="en-US" sz="2000" dirty="0" smtClean="0"/>
              <a:t>I = 2048*1536*3 </a:t>
            </a:r>
            <a:r>
              <a:rPr lang="ru-RU" sz="2000" dirty="0" smtClean="0"/>
              <a:t>(байт)</a:t>
            </a:r>
            <a:endParaRPr lang="en-US" sz="2000" dirty="0" smtClean="0"/>
          </a:p>
          <a:p>
            <a:pPr>
              <a:buNone/>
            </a:pPr>
            <a:r>
              <a:rPr lang="ru-RU" sz="2000" b="1" dirty="0" smtClean="0"/>
              <a:t>Найти: </a:t>
            </a:r>
            <a:r>
              <a:rPr lang="en-US" sz="2000" dirty="0" smtClean="0"/>
              <a:t>I</a:t>
            </a:r>
            <a:r>
              <a:rPr lang="ru-RU" sz="2000" dirty="0" smtClean="0"/>
              <a:t>.			     </a:t>
            </a:r>
            <a:r>
              <a:rPr lang="en-US" sz="2000" dirty="0" smtClean="0"/>
              <a:t>I = (2048*1536*3)/(1024*1024) = </a:t>
            </a:r>
            <a:r>
              <a:rPr lang="ru-RU" sz="2000" dirty="0" smtClean="0"/>
              <a:t>				     </a:t>
            </a:r>
            <a:r>
              <a:rPr lang="en-US" sz="2000" dirty="0" smtClean="0"/>
              <a:t>2*1,5*3 = 9 (</a:t>
            </a:r>
            <a:r>
              <a:rPr lang="ru-RU" sz="2000" dirty="0" smtClean="0"/>
              <a:t>Мбайт)</a:t>
            </a:r>
          </a:p>
          <a:p>
            <a:pPr>
              <a:buNone/>
            </a:pPr>
            <a:r>
              <a:rPr lang="ru-RU" sz="2000" dirty="0" smtClean="0"/>
              <a:t>				</a:t>
            </a:r>
            <a:r>
              <a:rPr lang="ru-RU" sz="2000" b="1" dirty="0" smtClean="0"/>
              <a:t>Ответ: </a:t>
            </a:r>
            <a:r>
              <a:rPr lang="ru-RU" sz="2000" dirty="0" smtClean="0"/>
              <a:t>9 Мбайт.</a:t>
            </a:r>
            <a:endParaRPr lang="ru-RU" sz="2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124745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при кодировании графических изображений всегда происходит потеря некоторого количества информации?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077072"/>
            <a:ext cx="8208912" cy="2232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256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= M*N*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000" dirty="0" smtClean="0"/>
              <a:t>Ni=</a:t>
            </a:r>
            <a:r>
              <a:rPr lang="ru-RU" sz="2000" dirty="0" smtClean="0"/>
              <a:t>2</a:t>
            </a:r>
            <a:r>
              <a:rPr lang="en-US" sz="2000" baseline="30000" dirty="0" err="1" smtClean="0"/>
              <a:t>i</a:t>
            </a:r>
            <a:r>
              <a:rPr lang="en-US" sz="2000" baseline="30000" dirty="0" smtClean="0"/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M*N =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64*64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256 = </a:t>
            </a:r>
            <a:r>
              <a:rPr lang="ru-RU" sz="2000" dirty="0" smtClean="0"/>
              <a:t>2</a:t>
            </a:r>
            <a:r>
              <a:rPr lang="en-US" sz="2000" baseline="30000" dirty="0" err="1" smtClean="0"/>
              <a:t>i</a:t>
            </a:r>
            <a:r>
              <a:rPr lang="en-US" sz="2000" baseline="30000" dirty="0" smtClean="0"/>
              <a:t> 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,  </a:t>
            </a:r>
            <a:r>
              <a:rPr lang="en-US" sz="2000" dirty="0" err="1" smtClean="0"/>
              <a:t>i</a:t>
            </a:r>
            <a:r>
              <a:rPr lang="ru-RU" sz="2000" dirty="0" smtClean="0"/>
              <a:t> = 8 (бит) =1 (байт)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Найти: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2000" dirty="0" smtClean="0"/>
              <a:t> </a:t>
            </a:r>
            <a:r>
              <a:rPr lang="ru-RU" sz="2000" dirty="0" smtClean="0"/>
              <a:t>Кбайт.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</a:t>
            </a:r>
            <a:r>
              <a:rPr lang="en-US" sz="2000" dirty="0" smtClean="0"/>
              <a:t> I = </a:t>
            </a:r>
            <a:r>
              <a:rPr lang="ru-RU" sz="2000" dirty="0" smtClean="0"/>
              <a:t>64</a:t>
            </a:r>
            <a:r>
              <a:rPr lang="en-US" sz="2000" dirty="0" smtClean="0"/>
              <a:t>*</a:t>
            </a:r>
            <a:r>
              <a:rPr lang="ru-RU" sz="2000" dirty="0" smtClean="0"/>
              <a:t>64</a:t>
            </a:r>
            <a:r>
              <a:rPr lang="en-US" sz="2000" dirty="0" smtClean="0"/>
              <a:t>*</a:t>
            </a:r>
            <a:r>
              <a:rPr lang="ru-RU" sz="2000" dirty="0" smtClean="0"/>
              <a:t>1</a:t>
            </a:r>
            <a:r>
              <a:rPr lang="en-US" sz="2000" dirty="0" smtClean="0"/>
              <a:t> </a:t>
            </a:r>
            <a:r>
              <a:rPr lang="ru-RU" sz="2000" dirty="0" smtClean="0"/>
              <a:t>(байт)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000" dirty="0" smtClean="0"/>
              <a:t>					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=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/1024 =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ru-RU" sz="2000" dirty="0" smtClean="0"/>
              <a:t>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байт)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Кбайта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2281933"/>
            <a:ext cx="4036247" cy="42148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74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АНАЛОГОВАЯ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0595" y="2281933"/>
            <a:ext cx="4036247" cy="4214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73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ЦИФРОВАЯ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Понятие звукозаписи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500166" y="1142984"/>
            <a:ext cx="7358113" cy="7858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Звукозапись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это процесс сохранения информации о параметрах звуковых волн.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21442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6"/>
            <a:ext cx="8072494" cy="1000132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Documents and Settings\Администратор.HOME-FDD52612A3\Рабочий стол\Ирина_Раб стол\10-16\compact_disc_PNG8736.png"/>
          <p:cNvPicPr>
            <a:picLocks noChangeAspect="1" noChangeArrowheads="1"/>
          </p:cNvPicPr>
          <p:nvPr/>
        </p:nvPicPr>
        <p:blipFill>
          <a:blip r:embed="rId2" cstate="print"/>
          <a:srcRect l="49542"/>
          <a:stretch>
            <a:fillRect/>
          </a:stretch>
        </p:blipFill>
        <p:spPr bwMode="auto">
          <a:xfrm>
            <a:off x="4767265" y="3539754"/>
            <a:ext cx="836264" cy="169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Documents and Settings\Администратор.HOME-FDD52612A3\Рабочий стол\Ирина_Раб стол\10-16\Копия plastinka+639180702.png"/>
          <p:cNvPicPr>
            <a:picLocks noChangeAspect="1" noChangeArrowheads="1"/>
          </p:cNvPicPr>
          <p:nvPr/>
        </p:nvPicPr>
        <p:blipFill>
          <a:blip r:embed="rId3" cstate="print"/>
          <a:srcRect r="50742"/>
          <a:stretch>
            <a:fillRect/>
          </a:stretch>
        </p:blipFill>
        <p:spPr bwMode="auto">
          <a:xfrm>
            <a:off x="2668573" y="2246304"/>
            <a:ext cx="2070073" cy="424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14348" y="2786058"/>
            <a:ext cx="2286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носителе размещается непрерывный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«слепок»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звуковой волны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грампластинке пропечатывается непрерывная канавка, изгибы которой повторяют амплитуду и частоту звука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4454" y="2786058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Непрерывный звуковой сигнал преобразовывается в цифровую дискретную форму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(в последовательность электрических импульсов – двоичных нулей и единиц)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Звуковая дорожка аудио компакт-диска содержит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участки с различной отражающей способностью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Оцифровка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1" y="1071546"/>
            <a:ext cx="8072493" cy="1214446"/>
          </a:xfrm>
        </p:spPr>
        <p:txBody>
          <a:bodyPr>
            <a:normAutofit fontScale="92500" lnSpcReduction="20000"/>
          </a:bodyPr>
          <a:lstStyle/>
          <a:p>
            <a:pPr marL="0" indent="360363">
              <a:buNone/>
            </a:pPr>
            <a:r>
              <a:rPr lang="ru-RU" dirty="0" smtClean="0"/>
              <a:t>Чтобы компьютер мог обрабатывать звук, непрерывный звуковой сигнал должен быть преобразован в цифровую дискретную форму.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7899" y="2214554"/>
            <a:ext cx="8001056" cy="5000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r>
              <a:rPr lang="ru-RU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Временна́я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дискретизация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027" y="2714620"/>
            <a:ext cx="8002800" cy="18573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72000" rIns="2700000" bIns="72000" rtlCol="0" anchor="t" anchorCtr="0"/>
          <a:lstStyle/>
          <a:p>
            <a:pPr algn="just"/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аналоговый звуковой сигнал </a:t>
            </a:r>
            <a:r>
              <a:rPr lang="ru-RU" sz="22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разби-вается</a:t>
            </a: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на отдельные маленькие </a:t>
            </a:r>
            <a:r>
              <a:rPr lang="ru-RU" sz="22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временны́е</a:t>
            </a: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участки и для каждого участка устанавливается определенная величина интенсивности звука</a:t>
            </a:r>
          </a:p>
        </p:txBody>
      </p:sp>
      <p:pic>
        <p:nvPicPr>
          <p:cNvPr id="5122" name="Picture 2" descr="C:\Documents and Settings\Администратор.HOME-FDD52612A3\Рабочий стол\Ирина_Раб стол\10-16\9429411724698613_c6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4"/>
            <a:ext cx="1785950" cy="1785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00539" y="4929198"/>
            <a:ext cx="6030163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Квантование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00620" y="5429264"/>
            <a:ext cx="6030000" cy="92869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just"/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результаты измерений записываются в </a:t>
            </a:r>
            <a:r>
              <a:rPr lang="ru-RU" sz="22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циф-ровом</a:t>
            </a: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виде с ограниченной точностью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286380" y="4630746"/>
            <a:ext cx="714380" cy="249239"/>
          </a:xfrm>
          <a:prstGeom prst="downArrow">
            <a:avLst>
              <a:gd name="adj1" fmla="val 62929"/>
              <a:gd name="adj2" fmla="val 50000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62686" y="2743195"/>
            <a:ext cx="2500330" cy="17145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lt1">
                  <a:shade val="100000"/>
                  <a:satMod val="115000"/>
                  <a:alpha val="68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Администратор.HOME-FDD52612A3\Рабочий стол\Ирина_Раб стол\10-16\164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856" y="2901960"/>
            <a:ext cx="2425722" cy="15557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6162686" y="2814633"/>
            <a:ext cx="2500330" cy="17145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Оцифровка звука</a:t>
            </a:r>
            <a:endParaRPr lang="ru-RU" dirty="0"/>
          </a:p>
        </p:txBody>
      </p:sp>
      <p:pic>
        <p:nvPicPr>
          <p:cNvPr id="3074" name="Picture 2" descr="C:\Documents and Settings\Администратор.HOME-FDD52612A3\Рабочий стол\Ирина_Раб стол\10-16\16504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85506"/>
            <a:ext cx="6304548" cy="3459064"/>
          </a:xfrm>
          <a:prstGeom prst="rect">
            <a:avLst/>
          </a:prstGeom>
          <a:noFill/>
        </p:spPr>
      </p:pic>
      <p:pic>
        <p:nvPicPr>
          <p:cNvPr id="3075" name="Picture 3 Голубые" descr="C:\Documents and Settings\Администратор.HOME-FDD52612A3\Рабочий стол\Ирина_Раб стол\10-16\165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002" y="2485506"/>
            <a:ext cx="6296878" cy="3459064"/>
          </a:xfrm>
          <a:prstGeom prst="rect">
            <a:avLst/>
          </a:prstGeom>
          <a:noFill/>
        </p:spPr>
      </p:pic>
      <p:pic>
        <p:nvPicPr>
          <p:cNvPr id="3076" name="Picture 4 Кривая оси" descr="C:\Documents and Settings\Администратор.HOME-FDD52612A3\Рабочий стол\Ирина_Раб стол\10-16\165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150" y="1558401"/>
            <a:ext cx="6906626" cy="4536665"/>
          </a:xfrm>
          <a:prstGeom prst="rect">
            <a:avLst/>
          </a:prstGeom>
          <a:noFill/>
        </p:spPr>
      </p:pic>
      <p:pic>
        <p:nvPicPr>
          <p:cNvPr id="3077" name="Picture 5 Дискретизация" descr="C:\Documents and Settings\Администратор.HOME-FDD52612A3\Рабочий стол\Ирина_Раб стол\10-16\165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948572"/>
            <a:ext cx="6304548" cy="4003618"/>
          </a:xfrm>
          <a:prstGeom prst="rect">
            <a:avLst/>
          </a:prstGeom>
          <a:noFill/>
        </p:spPr>
      </p:pic>
      <p:pic>
        <p:nvPicPr>
          <p:cNvPr id="3078" name="Picture 6 Квантование" descr="C:\Documents and Settings\Администратор.HOME-FDD52612A3\Рабочий стол\Ирина_Раб стол\10-16\165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087" y="1944042"/>
            <a:ext cx="6264000" cy="3421930"/>
          </a:xfrm>
          <a:prstGeom prst="rect">
            <a:avLst/>
          </a:prstGeom>
          <a:noFill/>
        </p:spPr>
      </p:pic>
      <p:pic>
        <p:nvPicPr>
          <p:cNvPr id="3079" name="Picture 7" descr="C:\Documents and Settings\Администратор.HOME-FDD52612A3\Рабочий стол\Ирина_Раб стол\10-16\165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571612"/>
            <a:ext cx="703293" cy="421973"/>
          </a:xfrm>
          <a:prstGeom prst="rect">
            <a:avLst/>
          </a:prstGeom>
          <a:noFill/>
        </p:spPr>
      </p:pic>
      <p:pic>
        <p:nvPicPr>
          <p:cNvPr id="3080" name="Picture 8" descr="C:\Documents and Settings\Администратор.HOME-FDD52612A3\Рабочий стол\Ирина_Раб стол\10-16\165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6114321"/>
            <a:ext cx="118155" cy="315075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3267066" y="2174939"/>
            <a:ext cx="3527310" cy="857256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5"/>
          <p:cNvGrpSpPr/>
          <p:nvPr/>
        </p:nvGrpSpPr>
        <p:grpSpPr>
          <a:xfrm>
            <a:off x="1695045" y="1434834"/>
            <a:ext cx="2734080" cy="922596"/>
            <a:chOff x="1685520" y="1434834"/>
            <a:chExt cx="2734080" cy="922596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rot="16200000" flipH="1">
              <a:off x="2362811" y="2081763"/>
              <a:ext cx="549818" cy="151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10800000" flipH="1">
              <a:off x="2634735" y="1861254"/>
              <a:ext cx="584182" cy="151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H="1">
              <a:off x="2931978" y="2081763"/>
              <a:ext cx="549818" cy="151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685520" y="1434834"/>
              <a:ext cx="2734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ШАГ ДИСКРЕТИЗАЦИИ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Группа 52"/>
          <p:cNvGrpSpPr/>
          <p:nvPr/>
        </p:nvGrpSpPr>
        <p:grpSpPr>
          <a:xfrm>
            <a:off x="3338504" y="2497369"/>
            <a:ext cx="3804918" cy="276999"/>
            <a:chOff x="3338504" y="2497369"/>
            <a:chExt cx="3804918" cy="276999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 flipH="1">
              <a:off x="6423422" y="2752937"/>
              <a:ext cx="720000" cy="151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>
              <a:off x="6360745" y="2631512"/>
              <a:ext cx="240545" cy="151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 flipH="1">
              <a:off x="6423422" y="2511997"/>
              <a:ext cx="720000" cy="151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338504" y="2497369"/>
              <a:ext cx="302989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ПОГРЕШНОСТЬ КВАНТОВАНИЯ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Группа 54"/>
          <p:cNvGrpSpPr/>
          <p:nvPr/>
        </p:nvGrpSpPr>
        <p:grpSpPr>
          <a:xfrm>
            <a:off x="3338504" y="2786058"/>
            <a:ext cx="3857652" cy="280506"/>
            <a:chOff x="3338504" y="2786058"/>
            <a:chExt cx="3857652" cy="280506"/>
          </a:xfrm>
        </p:grpSpPr>
        <p:sp>
          <p:nvSpPr>
            <p:cNvPr id="45" name="TextBox 44"/>
            <p:cNvSpPr txBox="1"/>
            <p:nvPr/>
          </p:nvSpPr>
          <p:spPr>
            <a:xfrm>
              <a:off x="3338504" y="2789565"/>
              <a:ext cx="353488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ИЗМЕРЕННОЕ ЗНАЧЕНИЕ СИГНАЛА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V="1">
              <a:off x="6767528" y="2786058"/>
              <a:ext cx="428628" cy="14287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3"/>
          <p:cNvGrpSpPr/>
          <p:nvPr/>
        </p:nvGrpSpPr>
        <p:grpSpPr>
          <a:xfrm>
            <a:off x="3338504" y="2205173"/>
            <a:ext cx="3893367" cy="316564"/>
            <a:chOff x="3338504" y="2205173"/>
            <a:chExt cx="3893367" cy="316564"/>
          </a:xfrm>
        </p:grpSpPr>
        <p:sp>
          <p:nvSpPr>
            <p:cNvPr id="43" name="TextBox 42"/>
            <p:cNvSpPr txBox="1"/>
            <p:nvPr/>
          </p:nvSpPr>
          <p:spPr>
            <a:xfrm>
              <a:off x="3338504" y="2205173"/>
              <a:ext cx="353488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ОКРУГЛЕННОЕ ЗНАЧЕНИЕ СИГНАЛА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6803243" y="2378859"/>
              <a:ext cx="428628" cy="14287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47"/>
          <p:cNvGrpSpPr/>
          <p:nvPr/>
        </p:nvGrpSpPr>
        <p:grpSpPr>
          <a:xfrm>
            <a:off x="7379599" y="3268547"/>
            <a:ext cx="930990" cy="2523060"/>
            <a:chOff x="7186062" y="2681282"/>
            <a:chExt cx="930990" cy="2523060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7186062" y="3632724"/>
              <a:ext cx="549818" cy="151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6200000" flipH="1">
              <a:off x="7389389" y="3921830"/>
              <a:ext cx="584182" cy="151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7186062" y="4201891"/>
              <a:ext cx="549818" cy="1516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6200000">
              <a:off x="6670856" y="3758146"/>
              <a:ext cx="252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ШАГ КВАНТОВАНИЯ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Выберите верное утверждение: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При оцифровке звук искажается.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При оцифровке звук не искажается.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При оцифровке звук искажается дважды.</a:t>
            </a:r>
          </a:p>
          <a:p>
            <a:pPr marL="571500" indent="-514350"/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  <a:p>
            <a:pPr marL="971550" lvl="1" indent="-514350">
              <a:buNone/>
            </a:pPr>
            <a:endParaRPr lang="ru-RU" dirty="0"/>
          </a:p>
        </p:txBody>
      </p:sp>
      <p:pic>
        <p:nvPicPr>
          <p:cNvPr id="5" name="Picture 3" descr="C:\Documents and Settings\Администратор.HOME-FDD52612A3\Рабочий стол\Ирина_Раб стол\10-16\164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37112"/>
            <a:ext cx="3096344" cy="19858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Параметры оцифровки звука</a:t>
            </a:r>
            <a:endParaRPr lang="ru-RU" dirty="0"/>
          </a:p>
        </p:txBody>
      </p:sp>
      <p:sp>
        <p:nvSpPr>
          <p:cNvPr id="17" name="Подзаголовок 5"/>
          <p:cNvSpPr txBox="1">
            <a:spLocks/>
          </p:cNvSpPr>
          <p:nvPr/>
        </p:nvSpPr>
        <p:spPr>
          <a:xfrm>
            <a:off x="1428728" y="1909138"/>
            <a:ext cx="7358113" cy="8572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Частота дискретизации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количество измерений громкости за одну секунду.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8629" y="198057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14348" y="1857364"/>
            <a:ext cx="8072494" cy="928694"/>
            <a:chOff x="428596" y="5072074"/>
            <a:chExt cx="5929354" cy="178595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одзаголовок 5"/>
          <p:cNvSpPr txBox="1">
            <a:spLocks/>
          </p:cNvSpPr>
          <p:nvPr/>
        </p:nvSpPr>
        <p:spPr>
          <a:xfrm>
            <a:off x="1431342" y="4214818"/>
            <a:ext cx="7358113" cy="15001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Глубина кодирования звука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разрешение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это количество информации, которое необходимо для кодирования дискретных уровней громкости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цифро-вого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звука.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1243" y="442913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4" name="Группа 7"/>
          <p:cNvGrpSpPr/>
          <p:nvPr/>
        </p:nvGrpSpPr>
        <p:grpSpPr>
          <a:xfrm>
            <a:off x="716962" y="4214818"/>
            <a:ext cx="8072494" cy="1500198"/>
            <a:chOff x="428596" y="5072074"/>
            <a:chExt cx="5929354" cy="178595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Содержимое 2"/>
          <p:cNvSpPr txBox="1">
            <a:spLocks/>
          </p:cNvSpPr>
          <p:nvPr/>
        </p:nvSpPr>
        <p:spPr>
          <a:xfrm>
            <a:off x="714349" y="1071546"/>
            <a:ext cx="8072493" cy="857256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Качество звукозаписи зависит от ….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714348" y="2786058"/>
            <a:ext cx="8072493" cy="1285884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Частота дискретизации измеряется в герцах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Гц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и килогерцах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кГц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1 кГц = 1000 Гц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Частота дискретизации, равная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100 Гц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означает, что за одну секунду проводилось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измерений громкости звука.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714348" y="5715016"/>
            <a:ext cx="8072493" cy="1071570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под запись одного результата измерения громкости в памяти компьютера отведено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бит, то можно закодировать ровно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i="1" baseline="30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разных результатов измерений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/>
      <p:bldP spid="23" grpId="0" animBg="1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параметров оцифровки звука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1071562"/>
          <a:ext cx="8215312" cy="55497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5988"/>
                <a:gridCol w="2214578"/>
                <a:gridCol w="2357454"/>
                <a:gridCol w="1357292"/>
              </a:tblGrid>
              <a:tr h="122654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Глубина кодирования, бит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Частота дискретизации, кГц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b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каналов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98814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Телефонная связь</a:t>
                      </a: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b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моно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003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Аудио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44,1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b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(стерео)</a:t>
                      </a: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Администратор.HOME-FDD52612A3\Рабочий стол\Ирина_Раб стол\10-16\compact_disc_PNG873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5000636"/>
            <a:ext cx="1393827" cy="1428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Documents and Settings\Администратор.HOME-FDD52612A3\Рабочий стол\Ирина_Раб стол\10-16\164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1641464" cy="984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параметров оцифровки звука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1071562"/>
          <a:ext cx="8215312" cy="55497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5988"/>
                <a:gridCol w="2214578"/>
                <a:gridCol w="2357454"/>
                <a:gridCol w="1357292"/>
              </a:tblGrid>
              <a:tr h="122654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Глубина кодирования, бит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Частота дискретизации, кГц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b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каналов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98814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Телефонная связь</a:t>
                      </a: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b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моно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003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Аудио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44,1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b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(стерео)</a:t>
                      </a:r>
                    </a:p>
                    <a:p>
                      <a:pPr algn="ctr"/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Администратор.HOME-FDD52612A3\Рабочий стол\Ирина_Раб стол\10-16\compact_disc_PNG873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5000636"/>
            <a:ext cx="1393827" cy="1428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Documents and Settings\Администратор.HOME-FDD52612A3\Рабочий стол\Ирина_Раб стол\10-16\164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1641464" cy="984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61957" y="3568487"/>
            <a:ext cx="4596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НИЗКОЕ КАЧЕСТВО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0675" y="5783065"/>
            <a:ext cx="5051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ВЫСОКОЕ КАЧЕСТВО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Информационный объем </a:t>
            </a:r>
            <a:br>
              <a:rPr lang="ru-RU" dirty="0" smtClean="0"/>
            </a:br>
            <a:r>
              <a:rPr lang="ru-RU" dirty="0" smtClean="0"/>
              <a:t>звукового файла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3106688" cy="39933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Информационный объем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700808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глубина звука </a:t>
            </a:r>
            <a:r>
              <a:rPr lang="ru-RU" sz="2800" dirty="0" smtClean="0">
                <a:solidFill>
                  <a:prstClr val="black"/>
                </a:solidFill>
                <a:sym typeface="Symbol"/>
              </a:rPr>
              <a:t>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частота дискретизации </a:t>
            </a:r>
            <a:r>
              <a:rPr lang="ru-RU" sz="2800" dirty="0" smtClean="0">
                <a:solidFill>
                  <a:prstClr val="black"/>
                </a:solidFill>
                <a:sym typeface="Symbol"/>
              </a:rPr>
              <a:t>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время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sym typeface="Symbol"/>
              </a:rPr>
              <a:t>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количество каналов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204864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=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таблицы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64096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8192"/>
                <a:gridCol w="1656184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информации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Элемент дискретизации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«Цена» - «вес» или</a:t>
                      </a:r>
                      <a:r>
                        <a:rPr lang="ru-RU" baseline="0" dirty="0" smtClean="0"/>
                        <a:t> глубина (бит)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«Стоимость» - </a:t>
                      </a:r>
                      <a:r>
                        <a:rPr lang="ru-RU" dirty="0" err="1" smtClean="0"/>
                        <a:t>информацион-ный</a:t>
                      </a:r>
                      <a:r>
                        <a:rPr lang="ru-RU" dirty="0" smtClean="0"/>
                        <a:t> объем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Звуковая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таблицы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64096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8192"/>
                <a:gridCol w="1656184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информации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Элемент дискретизации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«Цена» - «вес» или</a:t>
                      </a:r>
                      <a:r>
                        <a:rPr lang="ru-RU" baseline="0" dirty="0" smtClean="0"/>
                        <a:t> глубина (бит)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«Стоимость» - </a:t>
                      </a:r>
                      <a:r>
                        <a:rPr lang="ru-RU" dirty="0" err="1" smtClean="0"/>
                        <a:t>информацион-ный</a:t>
                      </a:r>
                      <a:r>
                        <a:rPr lang="ru-RU" dirty="0" smtClean="0"/>
                        <a:t> объем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Звуковая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звуковой волны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бит на </a:t>
                      </a:r>
                      <a:b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уровень громкости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Частота дискретизации * длительность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звучания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* количество каналов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= k*</a:t>
                      </a:r>
                      <a:r>
                        <a:rPr lang="ru-RU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*t*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Измерение информации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79512" y="1124744"/>
          <a:ext cx="86409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616"/>
                <a:gridCol w="1569736"/>
                <a:gridCol w="1512168"/>
                <a:gridCol w="187220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информации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дискрети-зации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«Цена» - «вес» или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глубина (бит)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«Стоимость» - информационный объем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Звуковая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269875">
              <a:buNone/>
            </a:pPr>
            <a:r>
              <a:rPr lang="ru-RU" sz="2400" dirty="0" smtClean="0"/>
              <a:t>В студии звукозаписи производится одноканальная (моно) запись длиной 3 минуты 25 секунд и с частотой дискретизации 35 кГц. Определите и запишите в ответ максимальную битовую глубину, которая может быть использована при записи музыкального фрагмента, если объём файла не превышает 30 Мбайт.</a:t>
            </a:r>
          </a:p>
          <a:p>
            <a:pPr marL="0" indent="269875">
              <a:buNone/>
            </a:pPr>
            <a:endParaRPr lang="ru-RU" sz="2400" dirty="0" smtClean="0"/>
          </a:p>
          <a:p>
            <a:pPr marL="0" indent="269875"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                         1. 35       2. 36        3. 70        4. 140</a:t>
            </a:r>
          </a:p>
          <a:p>
            <a:pPr marL="0" indent="269875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7931224" cy="5001419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sz="2400" dirty="0" smtClean="0"/>
              <a:t>Для записи песни использовалась четырехканальная (</a:t>
            </a:r>
            <a:r>
              <a:rPr lang="ru-RU" sz="2400" dirty="0" err="1" smtClean="0"/>
              <a:t>квадро</a:t>
            </a:r>
            <a:r>
              <a:rPr lang="ru-RU" sz="2400" dirty="0" smtClean="0"/>
              <a:t>) аудиодорожка. Ее сохранили на компьютер, с объемом 10 Мбайт. Тот же файл был записан еще раз в формате двухканальной (стерео) записи с разрешением в 3 раза выше и частотой дискретизации в 1,5 раза меньше, чем в первый раз. Определите количество мегабайт, которое занимает файл при повторной записи. </a:t>
            </a:r>
          </a:p>
          <a:p>
            <a:pPr marL="0" indent="269875">
              <a:buNone/>
            </a:pPr>
            <a:endParaRPr lang="ru-RU" sz="2400" dirty="0" smtClean="0"/>
          </a:p>
          <a:p>
            <a:pPr marL="0" indent="269875"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                         1. 5       2. 8        3. 20        4. 10</a:t>
            </a:r>
          </a:p>
          <a:p>
            <a:pPr marL="0" indent="269875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4929411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sz="2400" dirty="0" smtClean="0"/>
              <a:t> Музыкальный </a:t>
            </a:r>
            <a:r>
              <a:rPr lang="ru-RU" sz="2400" dirty="0"/>
              <a:t>фрагмент был записан в формате моно, оцифрован и </a:t>
            </a:r>
            <a:r>
              <a:rPr lang="ru-RU" sz="2400" dirty="0" smtClean="0"/>
              <a:t>сохранён в </a:t>
            </a:r>
            <a:r>
              <a:rPr lang="ru-RU" sz="2400" dirty="0"/>
              <a:t>виде файла без использования сжатия данных. Размер полученного файла </a:t>
            </a:r>
            <a:r>
              <a:rPr lang="ru-RU" sz="2400" dirty="0" smtClean="0"/>
              <a:t>– 28 </a:t>
            </a:r>
            <a:r>
              <a:rPr lang="ru-RU" sz="2400" dirty="0"/>
              <a:t>Мбайт. Затем тот же музыкальный фрагмент был записан </a:t>
            </a:r>
            <a:r>
              <a:rPr lang="ru-RU" sz="2400" dirty="0" smtClean="0"/>
              <a:t>повторно в </a:t>
            </a:r>
            <a:r>
              <a:rPr lang="ru-RU" sz="2400" dirty="0"/>
              <a:t>формате стерео (двухканальная запись) и оцифрован с </a:t>
            </a:r>
            <a:r>
              <a:rPr lang="ru-RU" sz="2400" dirty="0" smtClean="0"/>
              <a:t>разрешением в </a:t>
            </a:r>
            <a:r>
              <a:rPr lang="ru-RU" sz="2400" dirty="0"/>
              <a:t>3,5 раза выше и частотой дискретизации в 2 раза меньше, чем в первый раз</a:t>
            </a:r>
            <a:r>
              <a:rPr lang="ru-RU" sz="2400" dirty="0" smtClean="0"/>
              <a:t>. Сжатие </a:t>
            </a:r>
            <a:r>
              <a:rPr lang="ru-RU" sz="2400" dirty="0"/>
              <a:t>данных не производилось. Укажите размер полученного </a:t>
            </a:r>
            <a:r>
              <a:rPr lang="ru-RU" sz="2400" dirty="0" smtClean="0"/>
              <a:t>при повторной </a:t>
            </a:r>
            <a:r>
              <a:rPr lang="ru-RU" sz="2400" dirty="0"/>
              <a:t>записи файла в Мбайт. В ответе запишите только целое число</a:t>
            </a:r>
            <a:r>
              <a:rPr lang="ru-RU" sz="2400" dirty="0" smtClean="0"/>
              <a:t>, единицу </a:t>
            </a:r>
            <a:r>
              <a:rPr lang="ru-RU" sz="2400" dirty="0"/>
              <a:t>измерения писать не нужно.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139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такое оцифровка звука?</a:t>
            </a:r>
          </a:p>
          <a:p>
            <a:r>
              <a:rPr lang="ru-RU" dirty="0" smtClean="0"/>
              <a:t>Назовите элемент дискретизации звука.</a:t>
            </a:r>
          </a:p>
          <a:p>
            <a:r>
              <a:rPr lang="ru-RU" dirty="0" smtClean="0"/>
              <a:t>От каких параметров зависит качество оцифрованного звука?</a:t>
            </a:r>
          </a:p>
          <a:p>
            <a:r>
              <a:rPr lang="ru-RU" dirty="0" smtClean="0"/>
              <a:t>Количество уровней громкости зависит от…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дискретизации по времени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глубины кодирования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количества каналов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частоты дискретизации</a:t>
            </a:r>
          </a:p>
          <a:p>
            <a:pPr marL="571500" indent="-514350"/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  <a:p>
            <a:pPr marL="971550" lvl="1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Измерение информации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64096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616"/>
                <a:gridCol w="1569736"/>
                <a:gridCol w="1512168"/>
                <a:gridCol w="187220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информации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дискрети-зации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«Цена» - «вес» или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глубина (бит)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«Стоимость» - информационный объем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Символ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бит на </a:t>
                      </a:r>
                      <a:b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символ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символов в тексте - 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= K *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Пиксель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бит на </a:t>
                      </a:r>
                      <a:b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цвет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растра</a:t>
                      </a:r>
                      <a:b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= M*N*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Звуковая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звуковой волны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бит на </a:t>
                      </a:r>
                      <a:b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уровень громкости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Частота дискретизации * длительность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звучания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* количество каналов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= k*</a:t>
                      </a:r>
                      <a:r>
                        <a:rPr lang="ru-RU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*t*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556792"/>
            <a:ext cx="48348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п. 16: </a:t>
            </a:r>
          </a:p>
          <a:p>
            <a:pPr lvl="1"/>
            <a:r>
              <a:rPr lang="ru-RU" dirty="0" smtClean="0"/>
              <a:t>в. 1-3, </a:t>
            </a:r>
          </a:p>
          <a:p>
            <a:pPr lvl="1"/>
            <a:r>
              <a:rPr lang="ru-RU" dirty="0" smtClean="0"/>
              <a:t>в.* 5-6</a:t>
            </a:r>
          </a:p>
          <a:p>
            <a:pPr lvl="1"/>
            <a:r>
              <a:rPr lang="ru-RU" dirty="0" smtClean="0"/>
              <a:t>по желанию – в.7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блица аудиоформат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133"/>
          <a:stretch>
            <a:fillRect/>
          </a:stretch>
        </p:blipFill>
        <p:spPr>
          <a:xfrm>
            <a:off x="0" y="692696"/>
            <a:ext cx="9097037" cy="55892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Измерение информации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79512" y="1124744"/>
          <a:ext cx="864096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616"/>
                <a:gridCol w="1569736"/>
                <a:gridCol w="1512168"/>
                <a:gridCol w="187220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информации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дискрети-зации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«Цена» - «вес» или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глубина (бит)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«Стоимость» - информационный объем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Символ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бит на </a:t>
                      </a:r>
                      <a:b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символ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символов в тексте - 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= K *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Звуковая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Измерение информации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79512" y="1124744"/>
          <a:ext cx="864096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616"/>
                <a:gridCol w="1569736"/>
                <a:gridCol w="1512168"/>
                <a:gridCol w="187220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информации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дискрети-зации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«Цена» - «вес» или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глубина (бит)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«Стоимость» - информационный объем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Символ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бит на </a:t>
                      </a:r>
                      <a:b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символ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символов в тексте - 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= K *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Пиксель</a:t>
                      </a:r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Кол-во бит на </a:t>
                      </a:r>
                      <a:br>
                        <a:rPr lang="ru-RU" sz="1800" baseline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1 цвет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r>
                        <a:rPr lang="ru-RU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растра</a:t>
                      </a:r>
                      <a:br>
                        <a:rPr lang="ru-RU" sz="1800" baseline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ru-RU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en-US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= M*N*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Звуковая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Кодирование </a:t>
            </a:r>
            <a:br>
              <a:rPr lang="ru-RU" dirty="0" smtClean="0"/>
            </a:br>
            <a:r>
              <a:rPr lang="ru-RU" dirty="0" smtClean="0"/>
              <a:t>звуковой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632848" cy="1417712"/>
          </a:xfrm>
        </p:spPr>
        <p:txBody>
          <a:bodyPr/>
          <a:lstStyle/>
          <a:p>
            <a:r>
              <a:rPr lang="ru-RU" dirty="0" smtClean="0"/>
              <a:t>Представление информации </a:t>
            </a:r>
            <a:br>
              <a:rPr lang="ru-RU" dirty="0" smtClean="0"/>
            </a:br>
            <a:r>
              <a:rPr lang="ru-RU" dirty="0" smtClean="0"/>
              <a:t>в памяти компьютера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</a:p>
          <a:p>
            <a:r>
              <a:rPr lang="ru-RU" dirty="0" smtClean="0"/>
              <a:t>Оцифровка звука</a:t>
            </a:r>
          </a:p>
          <a:p>
            <a:r>
              <a:rPr lang="ru-RU" dirty="0" smtClean="0"/>
              <a:t>Измерение информационного объема звукового файла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916833"/>
            <a:ext cx="5832648" cy="2304256"/>
          </a:xfrm>
        </p:spPr>
        <p:txBody>
          <a:bodyPr/>
          <a:lstStyle/>
          <a:p>
            <a:r>
              <a:rPr lang="ru-RU" dirty="0" smtClean="0"/>
              <a:t>Звук</a:t>
            </a:r>
          </a:p>
          <a:p>
            <a:r>
              <a:rPr lang="ru-RU" dirty="0" smtClean="0"/>
              <a:t>Звукозапись</a:t>
            </a:r>
          </a:p>
          <a:p>
            <a:r>
              <a:rPr lang="ru-RU" dirty="0" smtClean="0"/>
              <a:t>Элемент дискретизации звука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Администратор.HOME-FDD52612A3\Рабочий стол\Ирина_Раб стол\10-16\2155F9B1DA81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8072494" cy="378621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14348" y="2571744"/>
            <a:ext cx="8072494" cy="3857652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Documents and Settings\Администратор.HOME-FDD52612A3\Рабочий стол\Ирина_Раб стол\10-16\161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571876"/>
            <a:ext cx="6858048" cy="21844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Звук и его характеристики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28728" y="1071546"/>
            <a:ext cx="7358113" cy="12144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Звук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распространяющиеся в воздухе, воде или другой среде волны с непрерывно меняющейся амплитудой и частотой. 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28586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6"/>
            <a:ext cx="8072494" cy="1214446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4"/>
          <p:cNvGrpSpPr/>
          <p:nvPr/>
        </p:nvGrpSpPr>
        <p:grpSpPr>
          <a:xfrm>
            <a:off x="1357290" y="2749497"/>
            <a:ext cx="7143800" cy="3564000"/>
            <a:chOff x="1643042" y="2190135"/>
            <a:chExt cx="7143800" cy="3564000"/>
          </a:xfrm>
        </p:grpSpPr>
        <p:cxnSp>
          <p:nvCxnSpPr>
            <p:cNvPr id="23" name="Прямая со стрелкой 22"/>
            <p:cNvCxnSpPr/>
            <p:nvPr/>
          </p:nvCxnSpPr>
          <p:spPr>
            <a:xfrm rot="16200000" flipV="1">
              <a:off x="-136576" y="3969753"/>
              <a:ext cx="3564000" cy="4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643042" y="4150124"/>
              <a:ext cx="7143800" cy="121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85786" y="2786058"/>
            <a:ext cx="62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A(t)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59764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Низкий звук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7950" y="59886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Высокий звук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Documents and Settings\Администратор.HOME-FDD52612A3\Рабочий стол\Ирина_Раб стол\10-16\161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5162" y="2831237"/>
            <a:ext cx="417665" cy="526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Documents and Settings\Администратор.HOME-FDD52612A3\Рабочий стол\Ирина_Раб стол\10-16\161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272" y="2786058"/>
            <a:ext cx="630741" cy="556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 rot="10800000" flipH="1">
            <a:off x="5807707" y="3571877"/>
            <a:ext cx="720000" cy="1588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>
            <a:off x="5239015" y="4138090"/>
            <a:ext cx="1152000" cy="1588"/>
          </a:xfrm>
          <a:prstGeom prst="line">
            <a:avLst/>
          </a:prstGeom>
          <a:noFill/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904093" y="3528562"/>
            <a:ext cx="18628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АМПЛИТУДА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3212760" y="4315451"/>
            <a:ext cx="75600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H="1">
            <a:off x="3562910" y="3927477"/>
            <a:ext cx="576000" cy="1588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251398" y="3464653"/>
            <a:ext cx="13129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ПЕРИОД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3739312" y="4315451"/>
            <a:ext cx="75600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44"/>
          <p:cNvGrpSpPr/>
          <p:nvPr/>
        </p:nvGrpSpPr>
        <p:grpSpPr>
          <a:xfrm>
            <a:off x="2342707" y="2662232"/>
            <a:ext cx="2913198" cy="707886"/>
            <a:chOff x="3500430" y="5662628"/>
            <a:chExt cx="2913198" cy="70788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100641" y="5662628"/>
              <a:ext cx="13129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algn="ctr"/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ПЕРИОД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3500430" y="5772167"/>
              <a:ext cx="2833708" cy="461665"/>
              <a:chOff x="3500430" y="5772167"/>
              <a:chExt cx="2833708" cy="461665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500430" y="5772167"/>
                <a:ext cx="178595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20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ЧАСТОТА</a:t>
                </a:r>
                <a:r>
                  <a:rPr lang="ru-RU" sz="24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=</a:t>
                </a:r>
                <a:endParaRPr lang="ru-RU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 rot="10800000" flipH="1">
                <a:off x="5146138" y="6019818"/>
                <a:ext cx="1188000" cy="2232"/>
              </a:xfrm>
              <a:prstGeom prst="line">
                <a:avLst/>
              </a:prstGeom>
              <a:ln w="28575">
                <a:solidFill>
                  <a:srgbClr val="FFF3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0800000" flipH="1">
                <a:off x="5146138" y="6003149"/>
                <a:ext cx="1188000" cy="223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8215338" y="4351623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Documents and Settings\Администратор.HOME-FDD52612A3\Рабочий стол\Ирина_Раб стол\10-16\0_51c5e_1d578c50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572140"/>
            <a:ext cx="750763" cy="50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3" descr="C:\Documents and Settings\Администратор.HOME-FDD52612A3\Рабочий стол\Ирина_Раб стол\10-16\our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5286388"/>
            <a:ext cx="1143008" cy="77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Громкость звука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887" t="31125" r="19479" b="25563"/>
          <a:stretch>
            <a:fillRect/>
          </a:stretch>
        </p:blipFill>
        <p:spPr bwMode="auto">
          <a:xfrm>
            <a:off x="-1" y="941294"/>
            <a:ext cx="9144001" cy="59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894</Words>
  <Application>Microsoft Office PowerPoint</Application>
  <PresentationFormat>Экран (4:3)</PresentationFormat>
  <Paragraphs>234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Проверка д/з</vt:lpstr>
      <vt:lpstr>Измерение информации</vt:lpstr>
      <vt:lpstr>Измерение информации</vt:lpstr>
      <vt:lpstr>Измерение информации</vt:lpstr>
      <vt:lpstr>Кодирование  звуковой информации</vt:lpstr>
      <vt:lpstr>План</vt:lpstr>
      <vt:lpstr>Основные понятия</vt:lpstr>
      <vt:lpstr>Звук и его характеристики</vt:lpstr>
      <vt:lpstr>Громкость звука </vt:lpstr>
      <vt:lpstr>Понятие звукозаписи</vt:lpstr>
      <vt:lpstr>Оцифровка звука</vt:lpstr>
      <vt:lpstr>Оцифровка звука</vt:lpstr>
      <vt:lpstr>Задание</vt:lpstr>
      <vt:lpstr>Параметры оцифровки звука</vt:lpstr>
      <vt:lpstr>Примеры параметров оцифровки звука</vt:lpstr>
      <vt:lpstr>Примеры параметров оцифровки звука</vt:lpstr>
      <vt:lpstr>Информационный объем  звукового файла</vt:lpstr>
      <vt:lpstr>Заполнение таблицы</vt:lpstr>
      <vt:lpstr>Заполнение таблицы</vt:lpstr>
      <vt:lpstr>Задача 1</vt:lpstr>
      <vt:lpstr>Задача 2</vt:lpstr>
      <vt:lpstr>Задача 3</vt:lpstr>
      <vt:lpstr>Итоги</vt:lpstr>
      <vt:lpstr>Измерение информации</vt:lpstr>
      <vt:lpstr>Домашнее задание</vt:lpstr>
      <vt:lpstr>Слайд 26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д/з</dc:title>
  <dc:creator>Учитель</dc:creator>
  <cp:lastModifiedBy>Учитель</cp:lastModifiedBy>
  <cp:revision>37</cp:revision>
  <dcterms:created xsi:type="dcterms:W3CDTF">2023-02-27T17:20:54Z</dcterms:created>
  <dcterms:modified xsi:type="dcterms:W3CDTF">2023-03-02T06:26:05Z</dcterms:modified>
</cp:coreProperties>
</file>