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48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6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48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4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660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83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85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0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6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4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8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2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1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2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9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D2D4-E449-4C8A-8F0F-82080F42843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E0DED5-E1BE-400F-A7AF-2AECB0CC1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2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Формирование функциональной грамотности у младших школьников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5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Источник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00" y="1409962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b="1" i="1" u="sng" dirty="0"/>
              <a:t>Рабочая тетрадь </a:t>
            </a:r>
            <a:endParaRPr lang="ru-RU" sz="2400" b="1" i="1" u="sng" dirty="0" smtClean="0"/>
          </a:p>
          <a:p>
            <a:r>
              <a:rPr lang="ru-RU" sz="2400" dirty="0" smtClean="0"/>
              <a:t>с.4 </a:t>
            </a:r>
            <a:r>
              <a:rPr lang="ru-RU" sz="2400" dirty="0"/>
              <a:t>№2.</a:t>
            </a:r>
          </a:p>
          <a:p>
            <a:r>
              <a:rPr lang="ru-RU" sz="2400" dirty="0"/>
              <a:t>Вспомните произведения фольклора. Заполните схему.</a:t>
            </a:r>
          </a:p>
          <a:p>
            <a:r>
              <a:rPr lang="ru-RU" sz="2400" b="1" dirty="0"/>
              <a:t>Рабочая тетрадь </a:t>
            </a:r>
            <a:r>
              <a:rPr lang="ru-RU" sz="2400" dirty="0" smtClean="0"/>
              <a:t>с</a:t>
            </a:r>
            <a:r>
              <a:rPr lang="ru-RU" sz="2400" dirty="0"/>
              <a:t>. 54 №8.</a:t>
            </a:r>
          </a:p>
          <a:p>
            <a:r>
              <a:rPr lang="ru-RU" sz="2400" dirty="0" err="1"/>
              <a:t>А.С.Пушкин</a:t>
            </a:r>
            <a:r>
              <a:rPr lang="ru-RU" sz="2400" dirty="0"/>
              <a:t> «Сказка о царе </a:t>
            </a:r>
            <a:r>
              <a:rPr lang="ru-RU" sz="2400" dirty="0" err="1"/>
              <a:t>Салтане</a:t>
            </a:r>
            <a:r>
              <a:rPr lang="ru-RU" sz="2400" dirty="0"/>
              <a:t>…»</a:t>
            </a:r>
          </a:p>
          <a:p>
            <a:r>
              <a:rPr lang="ru-RU" sz="2400" dirty="0"/>
              <a:t>Выскажи своё мнение о героях сказки.</a:t>
            </a:r>
          </a:p>
          <a:p>
            <a:r>
              <a:rPr lang="ru-RU" sz="2400" dirty="0"/>
              <a:t>Характеристика героя:</a:t>
            </a:r>
          </a:p>
          <a:p>
            <a:r>
              <a:rPr lang="ru-RU" sz="2400" dirty="0" err="1"/>
              <a:t>Гвидон</a:t>
            </a:r>
            <a:r>
              <a:rPr lang="ru-RU" sz="2400" dirty="0"/>
              <a:t>, </a:t>
            </a:r>
            <a:r>
              <a:rPr lang="ru-RU" sz="2400" dirty="0" err="1"/>
              <a:t>Салтан</a:t>
            </a:r>
            <a:r>
              <a:rPr lang="ru-RU" sz="2400" dirty="0"/>
              <a:t>, Царица – мать, Царевна Лебедь…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49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Результат/выводы: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- понимают смысловую структуру текста; </a:t>
            </a:r>
          </a:p>
          <a:p>
            <a:r>
              <a:rPr lang="ru-RU" sz="2800" dirty="0"/>
              <a:t>- находят и извлекают информацию;</a:t>
            </a:r>
          </a:p>
          <a:p>
            <a:r>
              <a:rPr lang="ru-RU" sz="2800" dirty="0"/>
              <a:t>- представляют аргументы в защиту своей точки зрения;</a:t>
            </a:r>
          </a:p>
          <a:p>
            <a:r>
              <a:rPr lang="ru-RU" sz="2800" dirty="0"/>
              <a:t>- анализируют и сравнивают разные высказывания;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09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Окружающий мир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Вид ФГ: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Читательская грамотность.</a:t>
            </a:r>
          </a:p>
          <a:p>
            <a:r>
              <a:rPr lang="ru-RU" sz="2800" dirty="0"/>
              <a:t>Естественнонаучная грамотность.</a:t>
            </a:r>
          </a:p>
          <a:p>
            <a:r>
              <a:rPr lang="ru-RU" sz="2800" dirty="0"/>
              <a:t> </a:t>
            </a:r>
            <a:r>
              <a:rPr lang="ru-RU" sz="2800" dirty="0" smtClean="0"/>
              <a:t>Креативное мышление.</a:t>
            </a:r>
          </a:p>
          <a:p>
            <a:r>
              <a:rPr lang="ru-RU" sz="2800" dirty="0" smtClean="0"/>
              <a:t>Глобальные компетенции.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39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7588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Источник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970" y="1287132"/>
            <a:ext cx="8596668" cy="3880773"/>
          </a:xfrm>
        </p:spPr>
        <p:txBody>
          <a:bodyPr>
            <a:noAutofit/>
          </a:bodyPr>
          <a:lstStyle/>
          <a:p>
            <a:r>
              <a:rPr lang="ru-RU" b="1" i="1" u="sng" dirty="0"/>
              <a:t>Учебник </a:t>
            </a:r>
            <a:endParaRPr lang="ru-RU" b="1" i="1" u="sng" dirty="0" smtClean="0"/>
          </a:p>
          <a:p>
            <a:r>
              <a:rPr lang="ru-RU" dirty="0" smtClean="0"/>
              <a:t>с</a:t>
            </a:r>
            <a:r>
              <a:rPr lang="ru-RU" dirty="0"/>
              <a:t>. 24.</a:t>
            </a:r>
          </a:p>
          <a:p>
            <a:r>
              <a:rPr lang="ru-RU" dirty="0" smtClean="0"/>
              <a:t>Предположи. Могут </a:t>
            </a:r>
            <a:r>
              <a:rPr lang="ru-RU" dirty="0"/>
              <a:t>ли живые существа на нашей планете обходиться без солнечного света? </a:t>
            </a:r>
          </a:p>
          <a:p>
            <a:r>
              <a:rPr lang="ru-RU" dirty="0" smtClean="0"/>
              <a:t>Докажи, </a:t>
            </a:r>
            <a:r>
              <a:rPr lang="ru-RU" dirty="0"/>
              <a:t>используя текст.</a:t>
            </a:r>
          </a:p>
          <a:p>
            <a:r>
              <a:rPr lang="ru-RU" dirty="0"/>
              <a:t>С.26</a:t>
            </a:r>
          </a:p>
          <a:p>
            <a:r>
              <a:rPr lang="ru-RU" dirty="0"/>
              <a:t>Почему нужно охранять от загрязнения воды Земли?</a:t>
            </a:r>
          </a:p>
          <a:p>
            <a:r>
              <a:rPr lang="ru-RU" dirty="0"/>
              <a:t>С. 33 </a:t>
            </a:r>
          </a:p>
          <a:p>
            <a:r>
              <a:rPr lang="ru-RU" dirty="0"/>
              <a:t>Работа с дневником наблюдений:</a:t>
            </a:r>
          </a:p>
          <a:p>
            <a:r>
              <a:rPr lang="ru-RU" dirty="0"/>
              <a:t>Температура воздуха, облачность, атмосферные явления, направление ветра.</a:t>
            </a:r>
          </a:p>
          <a:p>
            <a:r>
              <a:rPr lang="ru-RU" dirty="0"/>
              <a:t>Почему описание погоды  важно для жизни на Земле? Докажи с помощью текста и фотографий в учебнике.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3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Результат/выводы: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- понимают смысловую структуру текста; </a:t>
            </a:r>
          </a:p>
          <a:p>
            <a:r>
              <a:rPr lang="ru-RU" sz="2800" dirty="0"/>
              <a:t>- находят и извлекают информацию;</a:t>
            </a:r>
          </a:p>
          <a:p>
            <a:r>
              <a:rPr lang="ru-RU" sz="2800" dirty="0"/>
              <a:t>- представляют аргументы в защиту своей точки зрения;</a:t>
            </a:r>
          </a:p>
          <a:p>
            <a:r>
              <a:rPr lang="ru-RU" sz="2800" dirty="0"/>
              <a:t>- анализируют и сравнивают разные высказывания;</a:t>
            </a:r>
          </a:p>
          <a:p>
            <a:r>
              <a:rPr lang="ru-RU" sz="2800" dirty="0"/>
              <a:t>- могут </a:t>
            </a:r>
            <a:r>
              <a:rPr lang="ru-RU" sz="2800" dirty="0" smtClean="0"/>
              <a:t>спрогнозировать </a:t>
            </a:r>
            <a:r>
              <a:rPr lang="ru-RU" sz="2800" dirty="0"/>
              <a:t>ситуацию;</a:t>
            </a:r>
          </a:p>
          <a:p>
            <a:r>
              <a:rPr lang="ru-RU" sz="2800" i="1" dirty="0"/>
              <a:t>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5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Технология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Вид ФГ: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Читательская грамотность.</a:t>
            </a:r>
          </a:p>
          <a:p>
            <a:r>
              <a:rPr lang="ru-RU" sz="2800" dirty="0"/>
              <a:t>Креативное мышление.</a:t>
            </a:r>
          </a:p>
          <a:p>
            <a:r>
              <a:rPr lang="ru-RU" sz="2800" dirty="0"/>
              <a:t> Финансовая грамотность.</a:t>
            </a:r>
          </a:p>
          <a:p>
            <a:r>
              <a:rPr lang="ru-RU" sz="2800" i="1" dirty="0"/>
              <a:t>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1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Источник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100" b="1" i="1" u="sng" dirty="0"/>
              <a:t>Учебник </a:t>
            </a:r>
            <a:endParaRPr lang="ru-RU" sz="2100" b="1" i="1" u="sng" dirty="0" smtClean="0"/>
          </a:p>
          <a:p>
            <a:r>
              <a:rPr lang="ru-RU" sz="2100" dirty="0" smtClean="0"/>
              <a:t>с.22 </a:t>
            </a:r>
            <a:r>
              <a:rPr lang="ru-RU" sz="2100" dirty="0"/>
              <a:t>– 38</a:t>
            </a:r>
            <a:r>
              <a:rPr lang="ru-RU" sz="2100" dirty="0" smtClean="0"/>
              <a:t>. Темы для изучения:</a:t>
            </a:r>
            <a:endParaRPr lang="ru-RU" sz="2100" dirty="0"/>
          </a:p>
          <a:p>
            <a:r>
              <a:rPr lang="ru-RU" sz="2100" dirty="0"/>
              <a:t>Книга – источник </a:t>
            </a:r>
            <a:r>
              <a:rPr lang="ru-RU" sz="2100" dirty="0" smtClean="0"/>
              <a:t>информации.</a:t>
            </a:r>
            <a:endParaRPr lang="ru-RU" sz="2100" dirty="0"/>
          </a:p>
          <a:p>
            <a:r>
              <a:rPr lang="ru-RU" sz="2100" dirty="0"/>
              <a:t>Как родилась книга.</a:t>
            </a:r>
          </a:p>
          <a:p>
            <a:r>
              <a:rPr lang="ru-RU" sz="2100" dirty="0"/>
              <a:t>Изобретение бумаги. </a:t>
            </a:r>
            <a:r>
              <a:rPr lang="ru-RU" sz="2100" dirty="0" smtClean="0"/>
              <a:t>(Древний Китай</a:t>
            </a:r>
            <a:r>
              <a:rPr lang="ru-RU" sz="2100" dirty="0"/>
              <a:t>).</a:t>
            </a:r>
          </a:p>
          <a:p>
            <a:r>
              <a:rPr lang="ru-RU" sz="2100" dirty="0"/>
              <a:t>Основные технологические этапы ручного  изготовления бумаги.</a:t>
            </a:r>
          </a:p>
          <a:p>
            <a:r>
              <a:rPr lang="ru-RU" sz="2100" dirty="0"/>
              <a:t>ПРОВЕРЬ СЕБЯ. </a:t>
            </a:r>
            <a:r>
              <a:rPr lang="ru-RU" sz="2100" dirty="0" smtClean="0"/>
              <a:t>Вопросы. Учебник </a:t>
            </a:r>
            <a:r>
              <a:rPr lang="ru-RU" sz="2100" dirty="0"/>
              <a:t>с.28</a:t>
            </a:r>
          </a:p>
          <a:p>
            <a:r>
              <a:rPr lang="ru-RU" sz="2100" dirty="0"/>
              <a:t> </a:t>
            </a:r>
            <a:r>
              <a:rPr lang="ru-RU" sz="2100" b="1" i="1" dirty="0"/>
              <a:t>От каких факторов будет зависеть цена книги?</a:t>
            </a:r>
            <a:endParaRPr lang="ru-RU" sz="2100" dirty="0"/>
          </a:p>
          <a:p>
            <a:r>
              <a:rPr lang="ru-RU" sz="2100" i="1" dirty="0"/>
              <a:t>Практическая часть:</a:t>
            </a:r>
            <a:endParaRPr lang="ru-RU" sz="2100" dirty="0"/>
          </a:p>
          <a:p>
            <a:r>
              <a:rPr lang="ru-RU" sz="2100" i="1" dirty="0"/>
              <a:t>Изготовление собственной книги.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385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Результат/выводы: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- находят и извлекают информацию;</a:t>
            </a:r>
          </a:p>
          <a:p>
            <a:r>
              <a:rPr lang="ru-RU" sz="2800" dirty="0"/>
              <a:t>- представляют аргументы в защиту своей точки зрения;</a:t>
            </a:r>
          </a:p>
          <a:p>
            <a:r>
              <a:rPr lang="ru-RU" sz="2800" dirty="0"/>
              <a:t>- анализируют жизненные ситуации;  </a:t>
            </a:r>
          </a:p>
          <a:p>
            <a:r>
              <a:rPr lang="ru-RU" sz="2800" dirty="0"/>
              <a:t>-  сравнивают разные высказывания;</a:t>
            </a:r>
          </a:p>
          <a:p>
            <a:r>
              <a:rPr lang="ru-RU" sz="2800" dirty="0"/>
              <a:t>- применяют знания на практике;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9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88609" y="1692323"/>
            <a:ext cx="8596313" cy="879522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Спасибо за </a:t>
            </a:r>
            <a:b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</a:rPr>
              <a:t>внимание!</a:t>
            </a:r>
            <a:endParaRPr lang="ru-RU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77672"/>
            <a:ext cx="8596667" cy="5564353"/>
          </a:xfrm>
        </p:spPr>
      </p:pic>
    </p:spTree>
    <p:extLst>
      <p:ext uri="{BB962C8B-B14F-4D97-AF65-F5344CB8AC3E}">
        <p14:creationId xmlns:p14="http://schemas.microsoft.com/office/powerpoint/2010/main" val="18483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206081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Математика</a:t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Вид ФГ: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77334" y="2815681"/>
            <a:ext cx="8596668" cy="3880773"/>
          </a:xfrm>
        </p:spPr>
        <p:txBody>
          <a:bodyPr/>
          <a:lstStyle/>
          <a:p>
            <a:r>
              <a:rPr lang="ru-RU" sz="3600" dirty="0"/>
              <a:t>Читательская грамотность.</a:t>
            </a:r>
          </a:p>
          <a:p>
            <a:r>
              <a:rPr lang="ru-RU" sz="3600" dirty="0"/>
              <a:t>Математическая грамотность.</a:t>
            </a:r>
          </a:p>
          <a:p>
            <a:r>
              <a:rPr lang="ru-RU" sz="3600" dirty="0"/>
              <a:t>Креативное мышление.</a:t>
            </a:r>
          </a:p>
          <a:p>
            <a:r>
              <a:rPr lang="ru-RU" sz="3600" dirty="0"/>
              <a:t>Финансовая грамотность.</a:t>
            </a:r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1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Источник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/>
              <a:t>Учебник </a:t>
            </a:r>
            <a:r>
              <a:rPr lang="ru-RU" dirty="0" smtClean="0"/>
              <a:t> </a:t>
            </a:r>
          </a:p>
          <a:p>
            <a:r>
              <a:rPr lang="ru-RU" dirty="0" smtClean="0"/>
              <a:t>«</a:t>
            </a:r>
            <a:r>
              <a:rPr lang="ru-RU" dirty="0"/>
              <a:t>Путешествие в прошлое»</a:t>
            </a:r>
          </a:p>
          <a:p>
            <a:r>
              <a:rPr lang="ru-RU" dirty="0"/>
              <a:t>Задача</a:t>
            </a:r>
            <a:r>
              <a:rPr lang="ru-RU" dirty="0" smtClean="0"/>
              <a:t>. с. 48</a:t>
            </a:r>
            <a:endParaRPr lang="ru-RU" dirty="0"/>
          </a:p>
          <a:p>
            <a:r>
              <a:rPr lang="ru-RU" dirty="0"/>
              <a:t>Крестьянин привёз на мельницу 3 пуда пшеницы и 2 пуда ржи. Какова масса зерна в килограммах?</a:t>
            </a:r>
          </a:p>
          <a:p>
            <a:r>
              <a:rPr lang="ru-RU" dirty="0"/>
              <a:t>Учебник с.63.</a:t>
            </a:r>
          </a:p>
          <a:p>
            <a:r>
              <a:rPr lang="ru-RU" dirty="0"/>
              <a:t>Задача 5.Мама истратила в магазине 183 рубля. У неё осталось 209 рублей. Сколько денег мама брала в магазин?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9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Результат/выводы: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87884"/>
            <a:ext cx="8596668" cy="3880773"/>
          </a:xfrm>
        </p:spPr>
        <p:txBody>
          <a:bodyPr/>
          <a:lstStyle/>
          <a:p>
            <a:r>
              <a:rPr lang="ru-RU" sz="2800" dirty="0"/>
              <a:t>- понимают смысловую структуру текста задачи;</a:t>
            </a:r>
          </a:p>
          <a:p>
            <a:r>
              <a:rPr lang="ru-RU" sz="2800" dirty="0"/>
              <a:t>- находят и извлекают информацию;</a:t>
            </a:r>
          </a:p>
          <a:p>
            <a:r>
              <a:rPr lang="ru-RU" sz="2800" dirty="0"/>
              <a:t>- анализируют жизненные ситуации; </a:t>
            </a:r>
          </a:p>
          <a:p>
            <a:r>
              <a:rPr lang="ru-RU" sz="2800" i="1" dirty="0"/>
              <a:t>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7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Русский язык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Вид ФГ: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265" y="2706500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/>
              <a:t>Читательская грамотность.</a:t>
            </a:r>
          </a:p>
          <a:p>
            <a:r>
              <a:rPr lang="ru-RU" sz="3600" i="1" dirty="0"/>
              <a:t> </a:t>
            </a:r>
            <a:r>
              <a:rPr lang="ru-RU" sz="3600" dirty="0" smtClean="0"/>
              <a:t>Креативное мышление.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31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Источник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/>
              <a:t>Учебник </a:t>
            </a:r>
            <a:endParaRPr lang="ru-RU" b="1" i="1" dirty="0"/>
          </a:p>
          <a:p>
            <a:r>
              <a:rPr lang="ru-RU" dirty="0"/>
              <a:t>Текст «Бутылочная почта</a:t>
            </a:r>
            <a:r>
              <a:rPr lang="ru-RU" dirty="0" smtClean="0"/>
              <a:t>»</a:t>
            </a:r>
            <a:r>
              <a:rPr lang="ru-RU" b="1" i="1" dirty="0"/>
              <a:t> с. 75 №1</a:t>
            </a:r>
          </a:p>
          <a:p>
            <a:endParaRPr lang="ru-RU" dirty="0"/>
          </a:p>
          <a:p>
            <a:r>
              <a:rPr lang="ru-RU" dirty="0"/>
              <a:t>1.а). Задай к каждому абзацу текста вопросы так, чтобы у тебя получился план.</a:t>
            </a:r>
          </a:p>
          <a:p>
            <a:r>
              <a:rPr lang="ru-RU" dirty="0"/>
              <a:t>1 б). Как, кроме бутылочной почты, могут быть доставлены письма. </a:t>
            </a:r>
          </a:p>
          <a:p>
            <a:r>
              <a:rPr lang="ru-RU" dirty="0"/>
              <a:t>2.Учебник с.76 № 3.</a:t>
            </a:r>
          </a:p>
          <a:p>
            <a:r>
              <a:rPr lang="ru-RU" dirty="0"/>
              <a:t>Подумай, как ты обратишься и как будешь прощаться в письме, если оно адресовано: учителю, другу или подруге, родителям, …</a:t>
            </a:r>
          </a:p>
          <a:p>
            <a:r>
              <a:rPr lang="ru-RU" dirty="0"/>
              <a:t>3). Рабочая тетрадь </a:t>
            </a:r>
          </a:p>
          <a:p>
            <a:r>
              <a:rPr lang="ru-RU" dirty="0"/>
              <a:t>с. 15 №6.</a:t>
            </a:r>
          </a:p>
          <a:p>
            <a:r>
              <a:rPr lang="ru-RU" dirty="0"/>
              <a:t>Проверь Люсину работу. Исправь, если найдёшь ошибки.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3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Результат/выводы: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- </a:t>
            </a:r>
            <a:r>
              <a:rPr lang="ru-RU" sz="3000" dirty="0"/>
              <a:t>понимают смысловую структуру текста; </a:t>
            </a:r>
          </a:p>
          <a:p>
            <a:r>
              <a:rPr lang="ru-RU" sz="3000" dirty="0"/>
              <a:t>- находят и извлекают информацию;</a:t>
            </a:r>
          </a:p>
          <a:p>
            <a:r>
              <a:rPr lang="ru-RU" sz="3000" dirty="0"/>
              <a:t>- анализируют жизненные ситуации;</a:t>
            </a:r>
          </a:p>
          <a:p>
            <a:r>
              <a:rPr lang="ru-RU" sz="3000" dirty="0"/>
              <a:t>- составляют план;</a:t>
            </a:r>
          </a:p>
          <a:p>
            <a:r>
              <a:rPr lang="ru-RU" sz="3000" dirty="0"/>
              <a:t>- представляют аргументы в защиту своей точки зрения;</a:t>
            </a:r>
          </a:p>
          <a:p>
            <a:r>
              <a:rPr lang="ru-RU" sz="3000" i="1" dirty="0"/>
              <a:t> 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2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6645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Литературное чтение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Вид ФГ: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Читательская грамотность.</a:t>
            </a:r>
          </a:p>
          <a:p>
            <a:r>
              <a:rPr lang="ru-RU" sz="3600" i="1" dirty="0"/>
              <a:t> </a:t>
            </a:r>
            <a:r>
              <a:rPr lang="ru-RU" sz="3600" dirty="0"/>
              <a:t>Креативное </a:t>
            </a:r>
            <a:r>
              <a:rPr lang="ru-RU" sz="3600" dirty="0" smtClean="0"/>
              <a:t>мышление.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35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520</Words>
  <Application>Microsoft Office PowerPoint</Application>
  <PresentationFormat>Широкоэкранный</PresentationFormat>
  <Paragraphs>111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Грань</vt:lpstr>
      <vt:lpstr>Формирование функциональной грамотности у младших школьников</vt:lpstr>
      <vt:lpstr>Презентация PowerPoint</vt:lpstr>
      <vt:lpstr>     Математика Вид ФГ:</vt:lpstr>
      <vt:lpstr>Источник</vt:lpstr>
      <vt:lpstr>Результат/выводы:</vt:lpstr>
      <vt:lpstr>Русский язык Вид ФГ:</vt:lpstr>
      <vt:lpstr>Источник</vt:lpstr>
      <vt:lpstr>Результат/выводы:</vt:lpstr>
      <vt:lpstr>Литературное чтение Вид ФГ:</vt:lpstr>
      <vt:lpstr>Источник</vt:lpstr>
      <vt:lpstr>Результат/выводы:</vt:lpstr>
      <vt:lpstr>Окружающий мир Вид ФГ:</vt:lpstr>
      <vt:lpstr>Источник</vt:lpstr>
      <vt:lpstr>Результат/выводы:</vt:lpstr>
      <vt:lpstr>Технология Вид ФГ:</vt:lpstr>
      <vt:lpstr>Источник</vt:lpstr>
      <vt:lpstr>Результат/выводы:</vt:lpstr>
      <vt:lpstr>Спасибо за 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</cp:revision>
  <dcterms:created xsi:type="dcterms:W3CDTF">2022-10-24T15:11:27Z</dcterms:created>
  <dcterms:modified xsi:type="dcterms:W3CDTF">2022-10-24T18:29:33Z</dcterms:modified>
</cp:coreProperties>
</file>