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71678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Доказательства в рассуждении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</a:rPr>
              <a:t>МОУ Любимская СОШ</a:t>
            </a:r>
            <a:endParaRPr lang="ru-RU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635795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</a:rPr>
              <a:t>Любим,2018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643702" y="4357694"/>
            <a:ext cx="2500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+mj-lt"/>
              </a:rPr>
              <a:t>Русский язык</a:t>
            </a:r>
          </a:p>
          <a:p>
            <a:pPr algn="r"/>
            <a:r>
              <a:rPr lang="ru-RU" sz="2800" dirty="0" smtClean="0">
                <a:latin typeface="+mj-lt"/>
              </a:rPr>
              <a:t>5 класс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Домашнее задание(на выбор)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400" b="1" i="1" u="sng" dirty="0" smtClean="0">
                <a:solidFill>
                  <a:schemeClr val="tx1"/>
                </a:solidFill>
                <a:latin typeface="+mj-lt"/>
              </a:rPr>
              <a:t>1.</a:t>
            </a:r>
            <a:r>
              <a:rPr lang="ru-RU" sz="2400" i="1" u="sng" dirty="0" smtClean="0">
                <a:solidFill>
                  <a:schemeClr val="tx1"/>
                </a:solidFill>
                <a:latin typeface="+mj-lt"/>
              </a:rPr>
              <a:t>Опираясь на предложенную модель, допишите сказку, приведя </a:t>
            </a:r>
          </a:p>
          <a:p>
            <a:pPr marL="514350" indent="-514350">
              <a:buNone/>
            </a:pPr>
            <a:r>
              <a:rPr lang="ru-RU" sz="2400" i="1" u="sng" dirty="0" smtClean="0">
                <a:solidFill>
                  <a:schemeClr val="tx1"/>
                </a:solidFill>
                <a:latin typeface="+mj-lt"/>
              </a:rPr>
              <a:t>доказательства того, что золотые скорлупки тоже можно </a:t>
            </a:r>
          </a:p>
          <a:p>
            <a:pPr marL="514350" indent="-514350">
              <a:buNone/>
            </a:pPr>
            <a:r>
              <a:rPr lang="ru-RU" sz="2400" i="1" u="sng" dirty="0" smtClean="0">
                <a:solidFill>
                  <a:schemeClr val="tx1"/>
                </a:solidFill>
                <a:latin typeface="+mj-lt"/>
              </a:rPr>
              <a:t>применить с пользой для себя.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Модель ответа: «А что с этими скорлупками делать?» –спрашивает 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баба, дед отвечает: «От них тоже много пользы.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Во-первых,…;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Во-вторых,…;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В-третьих,…»</a:t>
            </a:r>
          </a:p>
          <a:p>
            <a:pPr marL="514350" indent="-514350">
              <a:buNone/>
            </a:pPr>
            <a:r>
              <a:rPr lang="ru-RU" sz="2400" i="1" u="sng" dirty="0" smtClean="0">
                <a:solidFill>
                  <a:schemeClr val="tx1"/>
                </a:solidFill>
                <a:latin typeface="+mj-lt"/>
              </a:rPr>
              <a:t>Выполняя задание, посмотри в толковый словарь</a:t>
            </a:r>
          </a:p>
          <a:p>
            <a:pPr marL="514350" indent="-514350">
              <a:buNone/>
            </a:pPr>
            <a:r>
              <a:rPr lang="ru-RU" sz="2400" i="1" u="sng" dirty="0" smtClean="0">
                <a:solidFill>
                  <a:schemeClr val="tx1"/>
                </a:solidFill>
                <a:latin typeface="+mj-lt"/>
              </a:rPr>
              <a:t>(ломбард, драгоценности, переплавка.)</a:t>
            </a:r>
          </a:p>
          <a:p>
            <a:pPr marL="514350" indent="-514350">
              <a:buNone/>
            </a:pPr>
            <a:r>
              <a:rPr lang="ru-RU" sz="2400" b="1" i="1" u="sng" dirty="0" smtClean="0">
                <a:solidFill>
                  <a:schemeClr val="tx1"/>
                </a:solidFill>
                <a:latin typeface="+mj-lt"/>
              </a:rPr>
              <a:t>2.</a:t>
            </a:r>
            <a:r>
              <a:rPr lang="ru-RU" sz="2400" i="1" u="sng" dirty="0" smtClean="0">
                <a:solidFill>
                  <a:schemeClr val="tx1"/>
                </a:solidFill>
                <a:latin typeface="+mj-lt"/>
              </a:rPr>
              <a:t>Параграф 89, упр. 484</a:t>
            </a:r>
          </a:p>
          <a:p>
            <a:pPr marL="514350" indent="-514350">
              <a:buNone/>
            </a:pPr>
            <a:r>
              <a:rPr lang="ru-RU" sz="2400" b="1" i="1" u="sng" dirty="0" smtClean="0">
                <a:solidFill>
                  <a:schemeClr val="tx1"/>
                </a:solidFill>
                <a:latin typeface="+mj-lt"/>
              </a:rPr>
              <a:t>3.</a:t>
            </a:r>
            <a:r>
              <a:rPr lang="ru-RU" sz="2400" i="1" u="sng" dirty="0" smtClean="0">
                <a:solidFill>
                  <a:schemeClr val="tx1"/>
                </a:solidFill>
                <a:latin typeface="+mj-lt"/>
              </a:rPr>
              <a:t>Написать сочинение-рассуждение на свою тему.</a:t>
            </a:r>
            <a:endParaRPr lang="ru-RU" sz="2400" i="1" u="sng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71678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Словарный диктант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000108"/>
            <a:ext cx="4071966" cy="60007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300" dirty="0" smtClean="0">
                <a:solidFill>
                  <a:schemeClr val="tx1"/>
                </a:solidFill>
                <a:latin typeface="+mj-lt"/>
              </a:rPr>
              <a:t>Мяч </a:t>
            </a:r>
          </a:p>
          <a:p>
            <a:pPr algn="ctr">
              <a:buNone/>
            </a:pPr>
            <a:r>
              <a:rPr lang="ru-RU" sz="3300" dirty="0" smtClean="0">
                <a:solidFill>
                  <a:schemeClr val="tx1"/>
                </a:solidFill>
                <a:latin typeface="+mj-lt"/>
              </a:rPr>
              <a:t>хоккей </a:t>
            </a:r>
          </a:p>
          <a:p>
            <a:pPr algn="ctr">
              <a:buNone/>
            </a:pPr>
            <a:r>
              <a:rPr lang="ru-RU" sz="3300" dirty="0" smtClean="0">
                <a:solidFill>
                  <a:schemeClr val="tx1"/>
                </a:solidFill>
                <a:latin typeface="+mj-lt"/>
              </a:rPr>
              <a:t>коньки </a:t>
            </a:r>
          </a:p>
          <a:p>
            <a:pPr algn="ctr">
              <a:buNone/>
            </a:pPr>
            <a:r>
              <a:rPr lang="ru-RU" sz="3300" dirty="0" smtClean="0">
                <a:solidFill>
                  <a:schemeClr val="tx1"/>
                </a:solidFill>
                <a:latin typeface="+mj-lt"/>
              </a:rPr>
              <a:t>велосипед </a:t>
            </a:r>
          </a:p>
          <a:p>
            <a:pPr algn="ctr">
              <a:buNone/>
            </a:pPr>
            <a:r>
              <a:rPr lang="ru-RU" sz="3300" dirty="0" smtClean="0">
                <a:solidFill>
                  <a:schemeClr val="tx1"/>
                </a:solidFill>
                <a:latin typeface="+mj-lt"/>
              </a:rPr>
              <a:t>лыжи </a:t>
            </a:r>
          </a:p>
          <a:p>
            <a:pPr algn="ctr">
              <a:buNone/>
            </a:pPr>
            <a:r>
              <a:rPr lang="ru-RU" sz="3300" dirty="0" smtClean="0">
                <a:solidFill>
                  <a:schemeClr val="tx1"/>
                </a:solidFill>
                <a:latin typeface="+mj-lt"/>
              </a:rPr>
              <a:t>описание рассуждение повествование</a:t>
            </a:r>
            <a:endParaRPr lang="ru-RU" sz="33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643314"/>
            <a:ext cx="5929322" cy="1214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+mj-lt"/>
              </a:rPr>
              <a:t>Рассуждение</a:t>
            </a:r>
            <a:endParaRPr lang="ru-RU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857364"/>
            <a:ext cx="1857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+mj-lt"/>
              </a:rPr>
              <a:t>Тезис</a:t>
            </a:r>
            <a:endParaRPr lang="ru-RU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1071546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+mj-lt"/>
              </a:rPr>
              <a:t>Аргументы(доказательства)</a:t>
            </a:r>
            <a:endParaRPr lang="ru-RU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702" y="1928802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atin typeface="+mj-lt"/>
              </a:rPr>
              <a:t>Вывод</a:t>
            </a:r>
            <a:endParaRPr lang="ru-RU" sz="3600" dirty="0">
              <a:latin typeface="+mj-lt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3782935" y="2646429"/>
            <a:ext cx="1721800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 rot="16200000" flipH="1">
            <a:off x="1818382" y="2247018"/>
            <a:ext cx="1006626" cy="16430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2"/>
          </p:cNvCxnSpPr>
          <p:nvPr/>
        </p:nvCxnSpPr>
        <p:spPr>
          <a:xfrm rot="5400000">
            <a:off x="6395355" y="2394852"/>
            <a:ext cx="1068183" cy="14287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Определение типа речи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1. Моя собака.</a:t>
            </a:r>
          </a:p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Зачем нужна собака?</a:t>
            </a:r>
          </a:p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Как мы однажды с собакой…</a:t>
            </a:r>
          </a:p>
          <a:p>
            <a:pPr marL="514350" indent="-514350">
              <a:buNone/>
            </a:pPr>
            <a:endParaRPr lang="ru-RU" sz="3500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2. Зачем нужно ходить в школу?</a:t>
            </a:r>
          </a:p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Мой счастливый школьный день.</a:t>
            </a:r>
          </a:p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Как я прогулял уроки.</a:t>
            </a:r>
          </a:p>
          <a:p>
            <a:pPr marL="514350" indent="-514350">
              <a:buNone/>
            </a:pPr>
            <a:endParaRPr lang="ru-RU" sz="3500" dirty="0" smtClean="0">
              <a:solidFill>
                <a:schemeClr val="tx1"/>
              </a:solidFill>
              <a:latin typeface="+mj-lt"/>
            </a:endParaRPr>
          </a:p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3. Как я играл в футбол.</a:t>
            </a:r>
          </a:p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Моя любимая игрушка.</a:t>
            </a:r>
          </a:p>
          <a:p>
            <a:pPr marL="514350" indent="-514350">
              <a:buNone/>
            </a:pPr>
            <a:r>
              <a:rPr lang="ru-RU" sz="3500" dirty="0" smtClean="0">
                <a:solidFill>
                  <a:schemeClr val="tx1"/>
                </a:solidFill>
                <a:latin typeface="+mj-lt"/>
              </a:rPr>
              <a:t>Почему я люблю заниматься спортом?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2C0C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2C0C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2C0C"/>
                                      </p:to>
                                    </p:animClr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2C0C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2C0C"/>
                                      </p:to>
                                    </p:animClr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2C0C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+mj-lt"/>
              </a:rPr>
              <a:t>   Акул называют морскими разбойниками, так как они уничтожают рыбу, рвут сети, иногда нападают на людей. Не случайно акул считают опасными рыбами.</a:t>
            </a:r>
            <a:endParaRPr lang="ru-RU" sz="36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49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Опираясь на предложенную модель допишите сказку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91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Ещё громче заплакала баба: «Зачем мне     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простое, какой от него толк?» Отвечает ей дед: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«Ну, баба, не скажи.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Во-первых, …;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Во-вторых, …;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В-третьих, …;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Значит, …»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Обрадовалась баба и плакать перестала.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Средства связи частей рассуждения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848756" cy="5143536"/>
          </a:xfrm>
        </p:spPr>
        <p:txBody>
          <a:bodyPr numCol="3">
            <a:normAutofit fontScale="92500" lnSpcReduction="20000"/>
          </a:bodyPr>
          <a:lstStyle/>
          <a:p>
            <a:pPr marL="571500" indent="-571500" algn="ctr">
              <a:buNone/>
            </a:pPr>
            <a:r>
              <a:rPr lang="ru-RU" sz="3000" b="1" dirty="0" smtClean="0">
                <a:solidFill>
                  <a:schemeClr val="tx1"/>
                </a:solidFill>
              </a:rPr>
              <a:t>1.Тезис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Докажем это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Это можно доказать 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так(следующим образом)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Почему?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И вот почему?</a:t>
            </a:r>
          </a:p>
          <a:p>
            <a:pPr marL="571500" indent="-571500" algn="ctr"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endParaRPr lang="ru-RU" sz="3000" b="1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endParaRPr lang="ru-RU" sz="3000" b="1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r>
              <a:rPr lang="ru-RU" sz="3000" b="1" dirty="0" smtClean="0">
                <a:solidFill>
                  <a:schemeClr val="tx1"/>
                </a:solidFill>
              </a:rPr>
              <a:t>2. Доказательства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Во-первых,… 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Во-вторых,…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В-третьих,…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Например,…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К примеру,…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Допустим,…</a:t>
            </a:r>
          </a:p>
          <a:p>
            <a:pPr marL="571500" indent="-571500" algn="ctr"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571500" indent="-571500" algn="ctr">
              <a:buNone/>
            </a:pPr>
            <a:r>
              <a:rPr lang="ru-RU" sz="3000" b="1" dirty="0" smtClean="0">
                <a:solidFill>
                  <a:schemeClr val="tx1"/>
                </a:solidFill>
              </a:rPr>
              <a:t>   3. Вывод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 Итак,…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 Таким образом,…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 Следовательно,…</a:t>
            </a:r>
          </a:p>
          <a:p>
            <a:pPr marL="571500" indent="-571500" algn="ctr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 Обобщим всё сказанное</a:t>
            </a:r>
          </a:p>
          <a:p>
            <a:pPr marL="571500" indent="-571500" algn="ctr">
              <a:buFont typeface="+mj-lt"/>
              <a:buAutoNum type="romanUcPeriod"/>
            </a:pPr>
            <a:endParaRPr lang="ru-RU" dirty="0" smtClean="0"/>
          </a:p>
          <a:p>
            <a:pPr marL="571500" indent="-571500" algn="ctr">
              <a:buFont typeface="+mj-lt"/>
              <a:buAutoNum type="romanUcPeriod"/>
            </a:pPr>
            <a:endParaRPr lang="ru-RU" dirty="0" smtClean="0"/>
          </a:p>
          <a:p>
            <a:pPr marL="571500" indent="-571500" algn="ctr">
              <a:buFont typeface="+mj-lt"/>
              <a:buAutoNum type="romanUcPeriod"/>
            </a:pPr>
            <a:endParaRPr lang="ru-RU" dirty="0" smtClean="0"/>
          </a:p>
          <a:p>
            <a:pPr marL="571500" indent="-571500" algn="ctr">
              <a:buFont typeface="+mj-lt"/>
              <a:buAutoNum type="romanU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Лист оценки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30175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572000"/>
                <a:gridCol w="4572000"/>
              </a:tblGrid>
              <a:tr h="5035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Правильно обозначил</a:t>
                      </a:r>
                      <a:r>
                        <a:rPr lang="ru-RU" sz="2800" baseline="0" dirty="0" smtClean="0">
                          <a:latin typeface="+mj-lt"/>
                        </a:rPr>
                        <a:t> тезис текста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2 балла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5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Привел 3 аргумента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3 балла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5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Привел 2 аргумента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2 балла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5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Привел</a:t>
                      </a:r>
                      <a:r>
                        <a:rPr lang="ru-RU" sz="2800" baseline="0" dirty="0" smtClean="0">
                          <a:latin typeface="+mj-lt"/>
                        </a:rPr>
                        <a:t> 1 аргумент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1 балл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5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Сделал вывод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2 балла</a:t>
                      </a:r>
                      <a:endParaRPr lang="ru-RU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643446"/>
            <a:ext cx="650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Отметка «5» -  6-7 баллов</a:t>
            </a:r>
          </a:p>
          <a:p>
            <a:r>
              <a:rPr lang="ru-RU" sz="2800" dirty="0" smtClean="0">
                <a:latin typeface="+mj-lt"/>
              </a:rPr>
              <a:t>Отметка «4» -  4-5 баллов</a:t>
            </a:r>
          </a:p>
          <a:p>
            <a:r>
              <a:rPr lang="ru-RU" sz="2800" dirty="0" smtClean="0">
                <a:latin typeface="+mj-lt"/>
              </a:rPr>
              <a:t>Отметка «3» -  2-3 балла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Рефлексия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Сегодня я узнал…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Было интересно…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Было трудно…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Я выполнял задания…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362</Words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Доказательства в рассуждении</vt:lpstr>
      <vt:lpstr>Словарный диктант</vt:lpstr>
      <vt:lpstr>Слайд 3</vt:lpstr>
      <vt:lpstr>Определение типа речи</vt:lpstr>
      <vt:lpstr>Слайд 5</vt:lpstr>
      <vt:lpstr>Опираясь на предложенную модель допишите сказку</vt:lpstr>
      <vt:lpstr>Средства связи частей рассуждения</vt:lpstr>
      <vt:lpstr>Лист оценки</vt:lpstr>
      <vt:lpstr>Рефлексия</vt:lpstr>
      <vt:lpstr>Домашнее задание(на выбор)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Доказательства в рассуждении</dc:title>
  <cp:lastModifiedBy>1</cp:lastModifiedBy>
  <cp:revision>19</cp:revision>
  <dcterms:modified xsi:type="dcterms:W3CDTF">2018-02-11T08:57:55Z</dcterms:modified>
</cp:coreProperties>
</file>