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2" r:id="rId4"/>
    <p:sldId id="264" r:id="rId5"/>
    <p:sldId id="275" r:id="rId6"/>
    <p:sldId id="258" r:id="rId7"/>
    <p:sldId id="279" r:id="rId8"/>
    <p:sldId id="280" r:id="rId9"/>
    <p:sldId id="259" r:id="rId10"/>
    <p:sldId id="271" r:id="rId11"/>
    <p:sldId id="263" r:id="rId12"/>
    <p:sldId id="276" r:id="rId13"/>
    <p:sldId id="272" r:id="rId14"/>
    <p:sldId id="282" r:id="rId15"/>
    <p:sldId id="257" r:id="rId16"/>
    <p:sldId id="260" r:id="rId17"/>
    <p:sldId id="277" r:id="rId18"/>
    <p:sldId id="268" r:id="rId19"/>
    <p:sldId id="267" r:id="rId20"/>
    <p:sldId id="270" r:id="rId21"/>
    <p:sldId id="283" r:id="rId22"/>
    <p:sldId id="284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26.04.1986 г.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Последствия аварии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844824"/>
            <a:ext cx="6588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Ликвидаторы: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Поражены ОЛБ -134 чел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Погибли – 28 человек (20 умерли в течение 20 лет)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Заболевания лейкемией – 122 случая (за 30 лет)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Из 195 тыс. российских ликвидаторов по разным причинам умерли 40 тыс.человек (с 1986г. по 2011г.)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3000" y="1340768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По данным Российского национального радиационно-эпидемиологического регистра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Зона отчуждения</a:t>
            </a:r>
            <a:endParaRPr lang="ru-RU" dirty="0"/>
          </a:p>
        </p:txBody>
      </p:sp>
      <p:pic>
        <p:nvPicPr>
          <p:cNvPr id="20482" name="Picture 2" descr="Огромные сомы, квартиры многоэтажек с прекрасно сохранившимися обоями и  живущими там людьми – достопримечательности чернобыльской зоны отчуж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2976"/>
            <a:ext cx="6156176" cy="3568498"/>
          </a:xfrm>
          <a:prstGeom prst="rect">
            <a:avLst/>
          </a:prstGeom>
          <a:noFill/>
        </p:spPr>
      </p:pic>
      <p:pic>
        <p:nvPicPr>
          <p:cNvPr id="20484" name="Picture 4" descr="Чернобыль HBO: как выглядит зона отчуждения в Беларуси - впечатляющие  видео, ви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73" y="980728"/>
            <a:ext cx="4646627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30-километровой зоны отчуждения было эвакуировано более </a:t>
            </a:r>
            <a:r>
              <a:rPr lang="ru-RU" sz="2400" b="1" dirty="0" smtClean="0"/>
              <a:t>115 тыс. человек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20297" r="52132" b="21625"/>
          <a:stretch>
            <a:fillRect/>
          </a:stretch>
        </p:blipFill>
        <p:spPr bwMode="auto">
          <a:xfrm>
            <a:off x="4644008" y="3717032"/>
            <a:ext cx="3995936" cy="272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51660" t="20469" r="1298" b="24407"/>
          <a:stretch>
            <a:fillRect/>
          </a:stretch>
        </p:blipFill>
        <p:spPr bwMode="auto">
          <a:xfrm>
            <a:off x="214230" y="548680"/>
            <a:ext cx="42626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l="51107" t="27360" r="2405" b="17516"/>
          <a:stretch>
            <a:fillRect/>
          </a:stretch>
        </p:blipFill>
        <p:spPr bwMode="auto">
          <a:xfrm>
            <a:off x="4644008" y="548680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Самоубийцы. Войска России подняли у Чернобыля радиоактивную пыль Рыжего леса  – Reuters - новости Украины, Политика - LIGA.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425875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Радиационное загрязнение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4122" t="17762" r="8095" b="10596"/>
          <a:stretch/>
        </p:blipFill>
        <p:spPr>
          <a:xfrm>
            <a:off x="1115616" y="1052736"/>
            <a:ext cx="7151427" cy="4244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5301208"/>
            <a:ext cx="4752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До 60 тонн </a:t>
            </a:r>
            <a:r>
              <a:rPr lang="ru-RU" sz="2000" dirty="0" smtClean="0">
                <a:solidFill>
                  <a:prstClr val="black"/>
                </a:solidFill>
              </a:rPr>
              <a:t>радиоактивных выбросов: йод-131 (Т=8 суток),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цезий-134 (Т=2 года),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цезий-137 (Т=30 лет), </a:t>
            </a:r>
          </a:p>
          <a:p>
            <a:pPr algn="ctr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4452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стронций-90 (Т=28,8 лет)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плутоний -238 (Т=88 лет),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плутоний -241 (Т=14,4 лет)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америций-241 (Т=432 года) и др.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Полесский</a:t>
            </a:r>
            <a:r>
              <a:rPr lang="ru-RU" sz="3200" dirty="0" smtClean="0"/>
              <a:t> государственный радиационно-экологический заповедник (Белоруссия)</a:t>
            </a:r>
            <a:endParaRPr lang="ru-RU" sz="3200" dirty="0"/>
          </a:p>
        </p:txBody>
      </p:sp>
      <p:sp>
        <p:nvSpPr>
          <p:cNvPr id="37890" name="AutoShape 2" descr="Рыжий л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Рыжий л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Экологические последствия Чернобыльской аварии спустя 30 лет | Экология  сегод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Экологические последствия Чернобыльской аварии спустя 30 лет | Экология  сегод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0" name="Picture 12" descr="Полесский радиационно-экологический заповедник: дата основания, цель  образования, площадь, режим охраны, фото, описание. Где находится Полесский  государственный радиационно-экологический заповедник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1874"/>
            <a:ext cx="7896017" cy="5306126"/>
          </a:xfrm>
          <a:prstGeom prst="rect">
            <a:avLst/>
          </a:prstGeom>
          <a:noFill/>
        </p:spPr>
      </p:pic>
      <p:pic>
        <p:nvPicPr>
          <p:cNvPr id="37898" name="Picture 10" descr="Батюшка всея Чернобыля: настоятель рассказал о жизни в зоне отчуждения - М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705610"/>
            <a:ext cx="1538383" cy="1152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229600" cy="1143000"/>
          </a:xfrm>
        </p:spPr>
        <p:txBody>
          <a:bodyPr/>
          <a:lstStyle/>
          <a:p>
            <a:r>
              <a:rPr lang="ru-RU" dirty="0" smtClean="0"/>
              <a:t>«Рыжий» лес</a:t>
            </a:r>
            <a:endParaRPr lang="ru-RU" dirty="0"/>
          </a:p>
        </p:txBody>
      </p:sp>
      <p:pic>
        <p:nvPicPr>
          <p:cNvPr id="2050" name="Picture 2" descr="Радиоактивные частицы осели на деревьях и убили большие участки соснового 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596" y="1196752"/>
            <a:ext cx="6295240" cy="42484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6612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«Рыжий  лес»,  202 км² –зона полной гибели хвойных пород  (в основном сосен), прилегающих к Чернобыльской АЭС, принявших на себя наибольшую долю выброса радиоактивной пыли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886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Радиационное загрязнение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Зараженная радиацией техника</a:t>
            </a:r>
            <a:endParaRPr lang="ru-RU" dirty="0"/>
          </a:p>
        </p:txBody>
      </p:sp>
      <p:pic>
        <p:nvPicPr>
          <p:cNvPr id="17410" name="Picture 2" descr="https://avatars.mds.yandex.net/get-altay/2887807/2a000001720f7a80f2492f3d44fea1dd61d4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5472607" cy="3418735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get-altay/5476645/2a0000017ceba6cb9375af620412b187af14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804"/>
            <a:ext cx="4464496" cy="2978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/>
              <a:t>Дезактивация</a:t>
            </a:r>
            <a:endParaRPr lang="ru-RU" dirty="0"/>
          </a:p>
        </p:txBody>
      </p:sp>
      <p:pic>
        <p:nvPicPr>
          <p:cNvPr id="34818" name="Picture 2" descr="Дезактивация Припя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743334" cy="3096344"/>
          </a:xfrm>
          <a:prstGeom prst="rect">
            <a:avLst/>
          </a:prstGeom>
          <a:noFill/>
        </p:spPr>
      </p:pic>
      <p:pic>
        <p:nvPicPr>
          <p:cNvPr id="34820" name="Picture 4" descr="Припять - Дезактивация ле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4694759" cy="3212976"/>
          </a:xfrm>
          <a:prstGeom prst="rect">
            <a:avLst/>
          </a:prstGeom>
          <a:noFill/>
        </p:spPr>
      </p:pic>
      <p:pic>
        <p:nvPicPr>
          <p:cNvPr id="34824" name="Picture 8" descr="Ветераны-чернобыльцы к взаимодействию с властью готовы, власть пока молчит  - Bellona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Задание1 </a:t>
            </a:r>
            <a:r>
              <a:rPr lang="ru-RU" sz="2400" dirty="0" smtClean="0"/>
              <a:t>: </a:t>
            </a:r>
            <a:r>
              <a:rPr lang="ru-RU" sz="2400" dirty="0" smtClean="0"/>
              <a:t>определите, через какой промежуток времени количество </a:t>
            </a:r>
            <a:r>
              <a:rPr lang="ru-RU" sz="2400" dirty="0" err="1" smtClean="0"/>
              <a:t>нераспавшихся</a:t>
            </a:r>
            <a:r>
              <a:rPr lang="ru-RU" sz="2400" dirty="0" smtClean="0"/>
              <a:t> ядер радиоактивного йода ( </a:t>
            </a:r>
            <a:r>
              <a:rPr lang="en-US" sz="2400" dirty="0" smtClean="0"/>
              <a:t>I</a:t>
            </a:r>
            <a:r>
              <a:rPr lang="ru-RU" sz="2400" dirty="0" smtClean="0"/>
              <a:t>-131) будет менее 1%. Период полураспада  этого изотопа 8 суток.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  <a:gridCol w="4128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Время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r>
                        <a:rPr lang="en-US" sz="2400" baseline="-25000" dirty="0" smtClean="0"/>
                        <a:t>0</a:t>
                      </a:r>
                      <a:r>
                        <a:rPr lang="ru-RU" sz="2400" dirty="0" smtClean="0"/>
                        <a:t>/</a:t>
                      </a:r>
                      <a:r>
                        <a:rPr lang="en-US" sz="2400" dirty="0" smtClean="0"/>
                        <a:t>N</a:t>
                      </a:r>
                      <a:r>
                        <a:rPr lang="ru-RU" sz="2400" dirty="0" smtClean="0"/>
                        <a:t>, %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r>
                        <a:rPr lang="ru-RU" sz="2400" dirty="0" smtClean="0"/>
                        <a:t>=0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ru-RU" sz="2400" dirty="0" smtClean="0"/>
                        <a:t>=Т=8 </a:t>
                      </a:r>
                      <a:r>
                        <a:rPr lang="ru-RU" sz="2400" dirty="0" err="1" smtClean="0"/>
                        <a:t>сут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ru-RU" sz="2400" dirty="0" smtClean="0"/>
                        <a:t>=2Т=</a:t>
                      </a:r>
                      <a:r>
                        <a:rPr lang="ru-RU" sz="2400" baseline="0" dirty="0" smtClean="0"/>
                        <a:t>     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сут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ru-RU" sz="2400" dirty="0" smtClean="0"/>
                        <a:t>=3Т=</a:t>
                      </a:r>
                      <a:r>
                        <a:rPr lang="ru-RU" sz="2400" baseline="0" dirty="0" smtClean="0"/>
                        <a:t>      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сут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Заболевания щитовидной железы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Иод-131 (йод-131 или  </a:t>
            </a:r>
            <a:r>
              <a:rPr lang="ru-RU" b="1" baseline="30000" dirty="0" smtClean="0"/>
              <a:t>131</a:t>
            </a:r>
            <a:r>
              <a:rPr lang="en-US" b="1" dirty="0" smtClean="0"/>
              <a:t>I</a:t>
            </a:r>
            <a:r>
              <a:rPr lang="ru-RU" b="1" dirty="0" smtClean="0"/>
              <a:t>)  - искусственный радиоактивный изотоп </a:t>
            </a:r>
            <a:r>
              <a:rPr lang="ru-RU" b="1" dirty="0" err="1" smtClean="0"/>
              <a:t>иода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Предложите меры по предупреждению негативного влияния радиоактивного йода.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И больной ребенок, и здоровый – большая ценность для родителей» — Про  Паллиа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4126882" cy="27363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9087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1990—1998 годах было зарегистрировано </a:t>
            </a:r>
            <a:r>
              <a:rPr lang="ru-RU" b="1" dirty="0" smtClean="0"/>
              <a:t>более 4000 </a:t>
            </a:r>
            <a:r>
              <a:rPr lang="ru-RU" dirty="0" smtClean="0"/>
              <a:t>случаев заболевания раком щитовидной железы среди тех, кому в момент аварии было менее 18 лет.</a:t>
            </a:r>
            <a:endParaRPr lang="ru-RU" dirty="0"/>
          </a:p>
        </p:txBody>
      </p:sp>
      <p:pic>
        <p:nvPicPr>
          <p:cNvPr id="9" name="Picture 2" descr="Йодная профилактика: когда уместна, а когда опасна — ThePharma.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3442668" cy="180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 Украине стартовала посевная кампания » Общественно - политическая газета  &quot;СЛОВ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992554" cy="3744416"/>
          </a:xfrm>
          <a:prstGeom prst="rect">
            <a:avLst/>
          </a:prstGeom>
          <a:noFill/>
        </p:spPr>
      </p:pic>
      <p:pic>
        <p:nvPicPr>
          <p:cNvPr id="1028" name="Picture 4" descr="Посевная на Украине | Пикаб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21218"/>
            <a:ext cx="4860032" cy="323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1412776"/>
            <a:ext cx="83164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Девятиклассники Егор и Антон очень любят путешествовать. Но классический отдых с посещением музеев и других достопримечательностей – это не для них.  Друзья называют их «</a:t>
            </a:r>
            <a:r>
              <a:rPr lang="ru-RU" sz="2000" dirty="0" smtClean="0"/>
              <a:t>С</a:t>
            </a:r>
            <a:r>
              <a:rPr lang="en-US" sz="2000" dirty="0" err="1" smtClean="0"/>
              <a:t>razy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что означает «сумасшедший». Они уже прыгали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тарзанке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сплавлялись на байдарках по горным рекам, лазали по скалам, погружались с аквалангом. Планируя летние каникулы, друзья увидели объявление в Интернете о турах в Чернобыльскую Зону. Восхищенные отзывы туристов, возможность организации 1,2,3-7-дневных туров, индивидуальные гиды, велосипедные, каяк-каноэ, авиа-туры, поездки на вездеходах с посещением мест зоны отчуждения, где  более 30 лет не ступала нога человека, манили секретностью и неизведанностью. Тур по любимому Егором американскому сериалу 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CHERNOBYL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не оставил сомнений – надо ехать! Но, изучив информацию в буклете турагентства, засомневался Антон. Что его насторожило?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Чернобыля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Взрыв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Пожар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628800"/>
            <a:ext cx="334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Выброс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радиации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38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Радиационное загрязнение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92494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Негативное влияние на здоровье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123728" y="191683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328498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427984" y="191683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172400" y="191683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211960" y="335699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276872"/>
            <a:ext cx="8388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Д/</a:t>
            </a:r>
            <a:r>
              <a:rPr lang="ru-RU" sz="3200" dirty="0" err="1" smtClean="0"/>
              <a:t>з</a:t>
            </a:r>
            <a:r>
              <a:rPr lang="ru-RU" sz="3200" dirty="0" smtClean="0"/>
              <a:t>: сформулировать </a:t>
            </a:r>
            <a:r>
              <a:rPr lang="ru-RU" sz="3200" b="1" dirty="0" smtClean="0"/>
              <a:t>способы радиационной защиты</a:t>
            </a:r>
          </a:p>
          <a:p>
            <a:r>
              <a:rPr lang="ru-RU" sz="3200" dirty="0" smtClean="0"/>
              <a:t> (п.61, учебник по </a:t>
            </a:r>
            <a:r>
              <a:rPr lang="ru-RU" sz="3200" dirty="0" err="1" smtClean="0"/>
              <a:t>ОБЖ,сайт</a:t>
            </a:r>
            <a:r>
              <a:rPr lang="ru-RU" sz="3200" dirty="0" smtClean="0"/>
              <a:t> «</a:t>
            </a:r>
            <a:r>
              <a:rPr lang="ru-RU" sz="3200" dirty="0" err="1" smtClean="0"/>
              <a:t>Википедия</a:t>
            </a:r>
            <a:r>
              <a:rPr lang="ru-RU" sz="3200" dirty="0" smtClean="0"/>
              <a:t>» )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Способы радиационной защиты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71703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Защита временем</a:t>
            </a:r>
          </a:p>
          <a:p>
            <a:pPr algn="ctr"/>
            <a:r>
              <a:rPr lang="ru-RU" b="1" dirty="0" smtClean="0"/>
              <a:t>Защита расстоянием</a:t>
            </a:r>
          </a:p>
          <a:p>
            <a:pPr algn="ctr"/>
            <a:r>
              <a:rPr lang="ru-RU" b="1" dirty="0" smtClean="0"/>
              <a:t>Защита экранированием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 </a:t>
            </a:r>
            <a:r>
              <a:rPr lang="ru-RU" dirty="0" err="1" smtClean="0"/>
              <a:t>альфа-излучения</a:t>
            </a:r>
            <a:r>
              <a:rPr lang="ru-RU" dirty="0" smtClean="0"/>
              <a:t> – плотная одежда, резиновые перчатки, респиратор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 </a:t>
            </a:r>
            <a:r>
              <a:rPr lang="ru-RU" dirty="0" err="1" smtClean="0"/>
              <a:t>бета-излучения</a:t>
            </a:r>
            <a:r>
              <a:rPr lang="ru-RU" dirty="0" smtClean="0"/>
              <a:t> – тонкий слой алюминия, стекло, противогаз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 гамма-излучения – тяжелые металлы (вольфрам, свинец, сталь)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 нейтронов – вода, полиэтилен, бетон</a:t>
            </a:r>
          </a:p>
          <a:p>
            <a:pPr algn="ctr"/>
            <a:r>
              <a:rPr lang="ru-RU" b="1" dirty="0" smtClean="0"/>
              <a:t>Химическая защита</a:t>
            </a:r>
            <a:endParaRPr lang="ru-RU" b="1" dirty="0"/>
          </a:p>
        </p:txBody>
      </p:sp>
      <p:pic>
        <p:nvPicPr>
          <p:cNvPr id="4101" name="Picture 5" descr="https://www.epa.gov/sites/default/files/2019-11/radiation-time_distance_shielding_russ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848872" cy="245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211144" cy="1143000"/>
          </a:xfrm>
        </p:spPr>
        <p:txBody>
          <a:bodyPr/>
          <a:lstStyle/>
          <a:p>
            <a:r>
              <a:rPr lang="ru-RU" b="1" dirty="0" smtClean="0"/>
              <a:t>Припять</a:t>
            </a:r>
            <a:r>
              <a:rPr lang="ru-RU" dirty="0" smtClean="0"/>
              <a:t> – </a:t>
            </a:r>
            <a:r>
              <a:rPr lang="ru-RU" sz="3600" dirty="0" smtClean="0"/>
              <a:t>город атомщиков</a:t>
            </a:r>
            <a:endParaRPr lang="ru-RU" sz="3600" dirty="0"/>
          </a:p>
        </p:txBody>
      </p:sp>
      <p:pic>
        <p:nvPicPr>
          <p:cNvPr id="19460" name="Picture 4" descr="Припять до аварии. Город атома и роз - Chernob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543800" cy="3800476"/>
          </a:xfrm>
          <a:prstGeom prst="rect">
            <a:avLst/>
          </a:prstGeom>
          <a:noFill/>
        </p:spPr>
      </p:pic>
      <p:pic>
        <p:nvPicPr>
          <p:cNvPr id="19462" name="Picture 6" descr="Припять. До и после (3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008" y="260649"/>
            <a:ext cx="2112235" cy="1584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162880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Население – 48000 чел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Взрыв реактора на Чернобыльской АЭС</a:t>
            </a:r>
            <a:endParaRPr lang="ru-RU" sz="3600" dirty="0"/>
          </a:p>
        </p:txBody>
      </p:sp>
      <p:pic>
        <p:nvPicPr>
          <p:cNvPr id="18434" name="Picture 2" descr="https://cf.ppt-online.org/files1/slide/a/AgWyHdI2XuZfOBj60G75v9sSwnqTDtPF3VrKQ4ixC/slide-0.jpg"/>
          <p:cNvPicPr>
            <a:picLocks noChangeAspect="1" noChangeArrowheads="1"/>
          </p:cNvPicPr>
          <p:nvPr/>
        </p:nvPicPr>
        <p:blipFill>
          <a:blip r:embed="rId2" cstate="print"/>
          <a:srcRect l="2044" t="25922" b="3135"/>
          <a:stretch>
            <a:fillRect/>
          </a:stretch>
        </p:blipFill>
        <p:spPr bwMode="auto">
          <a:xfrm>
            <a:off x="1331640" y="1916832"/>
            <a:ext cx="703525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upload.wikimedia.org/wikipedia/commons/6/68/Pripyat_mon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40760" cy="6840761"/>
          </a:xfrm>
          <a:prstGeom prst="rect">
            <a:avLst/>
          </a:prstGeom>
          <a:noFill/>
        </p:spPr>
      </p:pic>
      <p:pic>
        <p:nvPicPr>
          <p:cNvPr id="14338" name="Picture 2" descr="Антипкин: авария на ЧАЭС сказалась на здоровье беременных и детей - РИА  Новости, 26.04.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81128"/>
            <a:ext cx="3412756" cy="22768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Город - призрак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АЭС</a:t>
            </a:r>
            <a:endParaRPr lang="ru-RU" dirty="0"/>
          </a:p>
        </p:txBody>
      </p:sp>
      <p:pic>
        <p:nvPicPr>
          <p:cNvPr id="20482" name="Picture 2" descr="http://upload.wikimedia.org/wikipedia/commons/2/22/PressurizedWaterReactor_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081394" cy="4176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44522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Урановые стержни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328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Регулирующие</a:t>
            </a:r>
          </a:p>
          <a:p>
            <a:r>
              <a:rPr lang="ru-RU" sz="1200" dirty="0" smtClean="0"/>
              <a:t> стержни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55172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Замедлитель нейтронов</a:t>
            </a:r>
            <a:endParaRPr lang="ru-RU" sz="1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3528" y="2708920"/>
            <a:ext cx="72008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5536" y="4365104"/>
            <a:ext cx="792088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1619672" y="4509120"/>
            <a:ext cx="504056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9744" y="62373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Видео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Уроки Чернобыля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рипять. 1986. Эвакуация. Воспоминания очевидца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716016" cy="35370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Эвакуация</a:t>
            </a:r>
            <a:endParaRPr lang="ru-RU" dirty="0"/>
          </a:p>
        </p:txBody>
      </p:sp>
      <p:pic>
        <p:nvPicPr>
          <p:cNvPr id="19458" name="Picture 2" descr="Припять - город которого нет: история, эвакуация, состояние сегодня -  Telegraf.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5544866" cy="3744416"/>
          </a:xfrm>
          <a:prstGeom prst="rect">
            <a:avLst/>
          </a:prstGeom>
          <a:noFill/>
        </p:spPr>
      </p:pic>
      <p:pic>
        <p:nvPicPr>
          <p:cNvPr id="19462" name="Picture 6" descr="Припять. До и после (30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97152"/>
            <a:ext cx="1992221" cy="149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439248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Ликвидация последствий аварии</a:t>
            </a:r>
            <a:endParaRPr lang="ru-RU" sz="2800" dirty="0"/>
          </a:p>
        </p:txBody>
      </p:sp>
      <p:pic>
        <p:nvPicPr>
          <p:cNvPr id="16392" name="Picture 8" descr="Подвиг «Небесных ангелов Чернобыля» — Экскурсии с Chernobyl 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694978" cy="3526981"/>
          </a:xfrm>
          <a:prstGeom prst="rect">
            <a:avLst/>
          </a:prstGeom>
          <a:noFill/>
        </p:spPr>
      </p:pic>
      <p:pic>
        <p:nvPicPr>
          <p:cNvPr id="16394" name="Picture 10" descr="Ликвидаторы последствий аварии на Чернобыльской АЭС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3789040"/>
            <a:ext cx="3400249" cy="2493324"/>
          </a:xfrm>
          <a:prstGeom prst="rect">
            <a:avLst/>
          </a:prstGeom>
          <a:noFill/>
        </p:spPr>
      </p:pic>
      <p:pic>
        <p:nvPicPr>
          <p:cNvPr id="16388" name="Picture 4" descr="Ликвидация аварии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549608" cy="34244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628800"/>
            <a:ext cx="327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Около </a:t>
            </a:r>
            <a:r>
              <a:rPr lang="ru-RU" sz="2800" b="1" dirty="0" smtClean="0"/>
              <a:t>600 тыс. </a:t>
            </a:r>
            <a:r>
              <a:rPr lang="ru-RU" dirty="0" smtClean="0"/>
              <a:t>человек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531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26.04.1986 г. </vt:lpstr>
      <vt:lpstr>Слайд 2</vt:lpstr>
      <vt:lpstr>Припять – город атомщиков</vt:lpstr>
      <vt:lpstr>Взрыв реактора на Чернобыльской АЭС</vt:lpstr>
      <vt:lpstr>Слайд 5</vt:lpstr>
      <vt:lpstr>АЭС</vt:lpstr>
      <vt:lpstr>Уроки Чернобыля</vt:lpstr>
      <vt:lpstr>Эвакуация</vt:lpstr>
      <vt:lpstr>Ликвидация последствий аварии</vt:lpstr>
      <vt:lpstr>Последствия аварии</vt:lpstr>
      <vt:lpstr>Зона отчуждения</vt:lpstr>
      <vt:lpstr>Слайд 12</vt:lpstr>
      <vt:lpstr>Радиационное загрязнение</vt:lpstr>
      <vt:lpstr>Полесский государственный радиационно-экологический заповедник (Белоруссия)</vt:lpstr>
      <vt:lpstr>«Рыжий» лес</vt:lpstr>
      <vt:lpstr>Зараженная радиацией техника</vt:lpstr>
      <vt:lpstr>Дезактивация</vt:lpstr>
      <vt:lpstr>Слайд 18</vt:lpstr>
      <vt:lpstr>Заболевания щитовидной железы</vt:lpstr>
      <vt:lpstr>Задание 2</vt:lpstr>
      <vt:lpstr>Уроки Чернобыля</vt:lpstr>
      <vt:lpstr>Слайд 22</vt:lpstr>
      <vt:lpstr>Способы радиационной защиты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26.04.1986г </dc:title>
  <dc:creator>Завуч</dc:creator>
  <cp:lastModifiedBy>Завуч</cp:lastModifiedBy>
  <cp:revision>182</cp:revision>
  <dcterms:created xsi:type="dcterms:W3CDTF">2022-04-23T05:56:28Z</dcterms:created>
  <dcterms:modified xsi:type="dcterms:W3CDTF">2024-03-31T13:51:26Z</dcterms:modified>
</cp:coreProperties>
</file>