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8" r:id="rId7"/>
    <p:sldId id="265" r:id="rId8"/>
    <p:sldId id="261" r:id="rId9"/>
    <p:sldId id="264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1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тематических тестов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67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Тестовые задания На установление правильной последовательности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5336" y="2276856"/>
            <a:ext cx="8961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Установите последовательность действий для определения цены деления прибора: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большего числа вычесть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меньшее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получившееся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число разделить на число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делений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найти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шкале прибора 2 ближайших штриха с цифрами</a:t>
            </a:r>
          </a:p>
          <a:p>
            <a:pPr marL="342900" indent="-342900">
              <a:buAutoNum type="arabicPeriod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Ответ: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90992871"/>
              </p:ext>
            </p:extLst>
          </p:nvPr>
        </p:nvGraphicFramePr>
        <p:xfrm>
          <a:off x="2459737" y="4296636"/>
          <a:ext cx="143560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536">
                  <a:extLst>
                    <a:ext uri="{9D8B030D-6E8A-4147-A177-3AD203B41FA5}">
                      <a16:colId xmlns="" xmlns:a16="http://schemas.microsoft.com/office/drawing/2014/main" val="3112535334"/>
                    </a:ext>
                  </a:extLst>
                </a:gridCol>
                <a:gridCol w="478536">
                  <a:extLst>
                    <a:ext uri="{9D8B030D-6E8A-4147-A177-3AD203B41FA5}">
                      <a16:colId xmlns="" xmlns:a16="http://schemas.microsoft.com/office/drawing/2014/main" val="3688397471"/>
                    </a:ext>
                  </a:extLst>
                </a:gridCol>
                <a:gridCol w="478536">
                  <a:extLst>
                    <a:ext uri="{9D8B030D-6E8A-4147-A177-3AD203B41FA5}">
                      <a16:colId xmlns="" xmlns:a16="http://schemas.microsoft.com/office/drawing/2014/main" val="3543995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419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141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3708" y="546322"/>
            <a:ext cx="894255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/>
              <a:t>Критерии </a:t>
            </a:r>
            <a:r>
              <a:rPr lang="ru-RU" sz="2800" smtClean="0"/>
              <a:t>оценивания </a:t>
            </a:r>
            <a:r>
              <a:rPr lang="ru-RU" sz="2800" smtClean="0"/>
              <a:t>тематического </a:t>
            </a:r>
            <a:r>
              <a:rPr lang="ru-RU" sz="2800" dirty="0" smtClean="0"/>
              <a:t>теста: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заданий в тесте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Полнота содержания темы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типов заданий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Четкость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формулировок вопросов и ответов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Дифференциация заданий (БУ, ПУ, ВУ)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071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7560" y="804519"/>
            <a:ext cx="7717294" cy="1049235"/>
          </a:xfrm>
        </p:spPr>
        <p:txBody>
          <a:bodyPr/>
          <a:lstStyle/>
          <a:p>
            <a:r>
              <a:rPr lang="ru-RU" dirty="0" smtClean="0"/>
              <a:t>Формы тестовых заданий (ТЗ)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1720" y="2340864"/>
            <a:ext cx="9217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Закрытая (с выбором 1 или нескольких ответов)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установление соответствия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установление правильной последовательности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322788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Тестовые задания закрытой формы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672" y="2395728"/>
            <a:ext cx="3895344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Какой прибор измеряет силу тока?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анометр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ольтметр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мперметр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омметр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0944" y="2395728"/>
            <a:ext cx="3980688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каких единицах измеряется давление?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Па</a:t>
            </a:r>
          </a:p>
          <a:p>
            <a:pPr marL="342900" indent="-342900">
              <a:buFontTx/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Н/м</a:t>
            </a:r>
          </a:p>
          <a:p>
            <a:pPr marL="342900" indent="-342900">
              <a:buFontTx/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рт.ст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17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составления ТЗ с выбором ответа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00766" y="1987715"/>
            <a:ext cx="10312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вопрос 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должен содержать только одну мысль или утверждение;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правильные и неправильные ответы должны быть однозначны по содержанию, структуре и количеству </a:t>
            </a:r>
            <a:r>
              <a:rPr lang="ru-RU" sz="24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слов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случайность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расположения правильных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преднамеренных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подсказок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139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Тестовые задания открытой формы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2428" y="2216530"/>
            <a:ext cx="43618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Явление сохранения телом скорости, когда на него не действуют другие тела (или действия других тел скомпенсированы) называется …</a:t>
            </a:r>
          </a:p>
          <a:p>
            <a:pPr marL="342900" indent="-342900">
              <a:buAutoNum type="arabicPeriod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Ответ:___________________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0191" y="2216530"/>
            <a:ext cx="58007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Небольшое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тело движется поступательно вдоль оси OX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Его координата 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изменяется с течением времени t по закону  x(t)=2+t−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где t  выражено в секундах, а x — в метрах. Чему равна проекция ускорения этого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тела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ось OX в момент времени t=1 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________________м/с²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044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87606" y="668389"/>
            <a:ext cx="9603275" cy="1049235"/>
          </a:xfrm>
        </p:spPr>
        <p:txBody>
          <a:bodyPr/>
          <a:lstStyle/>
          <a:p>
            <a:r>
              <a:rPr lang="ru-RU" dirty="0" smtClean="0"/>
              <a:t>Тестовые задания открытой формы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34473" t="34370" r="51898" b="57975"/>
          <a:stretch/>
        </p:blipFill>
        <p:spPr bwMode="auto">
          <a:xfrm>
            <a:off x="666317" y="2780001"/>
            <a:ext cx="3725574" cy="18889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75563" y="287035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надо изменить положение ползунка, чтобы увеличить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силу тока в цепи?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Объясните свой ответ,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используя физические  закономерности.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642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составления ТЗ открытого типа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66109" y="2690475"/>
            <a:ext cx="6954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Наличие критериев оценивания задания</a:t>
            </a:r>
            <a:endParaRPr lang="ru-RU" sz="28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92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288" y="631552"/>
            <a:ext cx="10740421" cy="1049235"/>
          </a:xfrm>
        </p:spPr>
        <p:txBody>
          <a:bodyPr/>
          <a:lstStyle/>
          <a:p>
            <a:r>
              <a:rPr lang="ru-RU" dirty="0" smtClean="0"/>
              <a:t>Тестовые задания На установление соответствия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0035821"/>
              </p:ext>
            </p:extLst>
          </p:nvPr>
        </p:nvGraphicFramePr>
        <p:xfrm>
          <a:off x="1537855" y="3246674"/>
          <a:ext cx="9453232" cy="2596896"/>
        </p:xfrm>
        <a:graphic>
          <a:graphicData uri="http://schemas.openxmlformats.org/drawingml/2006/table">
            <a:tbl>
              <a:tblPr/>
              <a:tblGrid>
                <a:gridCol w="5356833">
                  <a:extLst>
                    <a:ext uri="{9D8B030D-6E8A-4147-A177-3AD203B41FA5}">
                      <a16:colId xmlns="" xmlns:a16="http://schemas.microsoft.com/office/drawing/2014/main" val="1807919000"/>
                    </a:ext>
                  </a:extLst>
                </a:gridCol>
                <a:gridCol w="567193">
                  <a:extLst>
                    <a:ext uri="{9D8B030D-6E8A-4147-A177-3AD203B41FA5}">
                      <a16:colId xmlns="" xmlns:a16="http://schemas.microsoft.com/office/drawing/2014/main" val="2303145350"/>
                    </a:ext>
                  </a:extLst>
                </a:gridCol>
                <a:gridCol w="3529206">
                  <a:extLst>
                    <a:ext uri="{9D8B030D-6E8A-4147-A177-3AD203B41FA5}">
                      <a16:colId xmlns="" xmlns:a16="http://schemas.microsoft.com/office/drawing/2014/main" val="51915624"/>
                    </a:ext>
                  </a:extLst>
                </a:gridCol>
              </a:tblGrid>
              <a:tr h="4775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ОПИСАНИЕ ПРИБОРОВ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НАЗВАНИЕ ПРИБОРОВ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7803960"/>
                  </a:ext>
                </a:extLst>
              </a:tr>
              <a:tr h="2119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Прибор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измеряющий мгновенную скорость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тела</a:t>
                      </a: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Прибор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измеряющий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силу,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действующую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тела</a:t>
                      </a: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Прибор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измеряющий ускорение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Прибор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измеряющий атмосферное давление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гигрометр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спидометр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динамометр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измерительная линейка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акселерометр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барометр-анероид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198307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8538988"/>
              </p:ext>
            </p:extLst>
          </p:nvPr>
        </p:nvGraphicFramePr>
        <p:xfrm>
          <a:off x="5068442" y="5179156"/>
          <a:ext cx="1908812" cy="640848"/>
        </p:xfrm>
        <a:graphic>
          <a:graphicData uri="http://schemas.openxmlformats.org/drawingml/2006/table">
            <a:tbl>
              <a:tblPr/>
              <a:tblGrid>
                <a:gridCol w="477203">
                  <a:extLst>
                    <a:ext uri="{9D8B030D-6E8A-4147-A177-3AD203B41FA5}">
                      <a16:colId xmlns="" xmlns:a16="http://schemas.microsoft.com/office/drawing/2014/main" val="3080645169"/>
                    </a:ext>
                  </a:extLst>
                </a:gridCol>
                <a:gridCol w="477203">
                  <a:extLst>
                    <a:ext uri="{9D8B030D-6E8A-4147-A177-3AD203B41FA5}">
                      <a16:colId xmlns="" xmlns:a16="http://schemas.microsoft.com/office/drawing/2014/main" val="3942974960"/>
                    </a:ext>
                  </a:extLst>
                </a:gridCol>
                <a:gridCol w="477203">
                  <a:extLst>
                    <a:ext uri="{9D8B030D-6E8A-4147-A177-3AD203B41FA5}">
                      <a16:colId xmlns="" xmlns:a16="http://schemas.microsoft.com/office/drawing/2014/main" val="3543117505"/>
                    </a:ext>
                  </a:extLst>
                </a:gridCol>
                <a:gridCol w="477203">
                  <a:extLst>
                    <a:ext uri="{9D8B030D-6E8A-4147-A177-3AD203B41FA5}">
                      <a16:colId xmlns="" xmlns:a16="http://schemas.microsoft.com/office/drawing/2014/main" val="572742671"/>
                    </a:ext>
                  </a:extLst>
                </a:gridCol>
              </a:tblGrid>
              <a:tr h="32042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2702458"/>
                  </a:ext>
                </a:extLst>
              </a:tr>
              <a:tr h="320424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883915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61288" y="1853754"/>
            <a:ext cx="97231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Установите соответствие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между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описанием приборов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и их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названиями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: к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каждому элементу первого столбца подберите соответствующий элемент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из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второго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и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внесите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в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строку ответов выбранные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цифры под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соответствующими буквами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655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составления ТЗ на установление соответствия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69960" y="2513406"/>
            <a:ext cx="95732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число </a:t>
            </a:r>
            <a:r>
              <a:rPr lang="ru-RU" sz="2800" dirty="0"/>
              <a:t>данных одного списка не должно </a:t>
            </a:r>
            <a:r>
              <a:rPr lang="ru-RU" sz="2800" dirty="0" smtClean="0"/>
              <a:t>превышать …;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все списки должны помещаться на одной странице</a:t>
            </a:r>
            <a:r>
              <a:rPr lang="ru-RU" sz="28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все ответы по конструкции должны быть однородны</a:t>
            </a:r>
            <a:r>
              <a:rPr lang="ru-RU" sz="28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длина 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списков не должна совпадать.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1403617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310</TotalTime>
  <Words>357</Words>
  <Application>Microsoft Office PowerPoint</Application>
  <PresentationFormat>Произвольный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Галерея</vt:lpstr>
      <vt:lpstr>Составление тематических тестов</vt:lpstr>
      <vt:lpstr>Формы тестовых заданий (ТЗ)</vt:lpstr>
      <vt:lpstr>Тестовые задания закрытой формы</vt:lpstr>
      <vt:lpstr>Правила составления ТЗ с выбором ответа</vt:lpstr>
      <vt:lpstr>Тестовые задания открытой формы</vt:lpstr>
      <vt:lpstr>Тестовые задания открытой формы</vt:lpstr>
      <vt:lpstr>Правила составления ТЗ открытого типа</vt:lpstr>
      <vt:lpstr>Тестовые задания На установление соответствия</vt:lpstr>
      <vt:lpstr>Правила составления ТЗ на установление соответствия</vt:lpstr>
      <vt:lpstr>Тестовые задания На установление правильной последовательности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тестов</dc:title>
  <dc:creator>Андрей</dc:creator>
  <cp:lastModifiedBy>Завуч</cp:lastModifiedBy>
  <cp:revision>28</cp:revision>
  <dcterms:created xsi:type="dcterms:W3CDTF">2016-02-08T16:11:02Z</dcterms:created>
  <dcterms:modified xsi:type="dcterms:W3CDTF">2024-04-02T17:42:06Z</dcterms:modified>
</cp:coreProperties>
</file>