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76" r:id="rId2"/>
    <p:sldId id="277" r:id="rId3"/>
    <p:sldId id="257" r:id="rId4"/>
    <p:sldId id="258" r:id="rId5"/>
    <p:sldId id="266" r:id="rId6"/>
    <p:sldId id="260" r:id="rId7"/>
    <p:sldId id="259" r:id="rId8"/>
    <p:sldId id="256" r:id="rId9"/>
    <p:sldId id="264" r:id="rId10"/>
    <p:sldId id="261" r:id="rId11"/>
    <p:sldId id="263" r:id="rId12"/>
    <p:sldId id="262" r:id="rId13"/>
    <p:sldId id="272" r:id="rId14"/>
    <p:sldId id="270" r:id="rId15"/>
    <p:sldId id="267" r:id="rId16"/>
    <p:sldId id="265" r:id="rId17"/>
    <p:sldId id="271" r:id="rId18"/>
    <p:sldId id="273" r:id="rId19"/>
    <p:sldId id="274" r:id="rId20"/>
    <p:sldId id="275"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612"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5F0562-B63F-421A-A279-BFCF90DCA760}" type="datetimeFigureOut">
              <a:rPr lang="ru-RU" smtClean="0"/>
              <a:t>21.02.2023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73F869-1D41-42D7-81BD-C574B668CF11}"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FA993F0-6FA2-4F6B-B41B-11B015D04C87}" type="datetimeFigureOut">
              <a:rPr lang="ru-RU" smtClean="0"/>
              <a:pPr/>
              <a:t>21.02.2023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1C50D0-58A8-41CA-8AF3-78431ACB374B}" type="slidenum">
              <a:rPr lang="ru-RU" smtClean="0"/>
              <a:pPr/>
              <a:t>‹#›</a:t>
            </a:fld>
            <a:endParaRPr lang="ru-RU"/>
          </a:p>
        </p:txBody>
      </p:sp>
    </p:spTree>
    <p:extLst>
      <p:ext uri="{BB962C8B-B14F-4D97-AF65-F5344CB8AC3E}">
        <p14:creationId xmlns:p14="http://schemas.microsoft.com/office/powerpoint/2010/main" xmlns="" val="1138420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FA993F0-6FA2-4F6B-B41B-11B015D04C87}" type="datetimeFigureOut">
              <a:rPr lang="ru-RU" smtClean="0"/>
              <a:pPr/>
              <a:t>21.02.2023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1C50D0-58A8-41CA-8AF3-78431ACB374B}" type="slidenum">
              <a:rPr lang="ru-RU" smtClean="0"/>
              <a:pPr/>
              <a:t>‹#›</a:t>
            </a:fld>
            <a:endParaRPr lang="ru-RU"/>
          </a:p>
        </p:txBody>
      </p:sp>
    </p:spTree>
    <p:extLst>
      <p:ext uri="{BB962C8B-B14F-4D97-AF65-F5344CB8AC3E}">
        <p14:creationId xmlns:p14="http://schemas.microsoft.com/office/powerpoint/2010/main" xmlns="" val="944421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FA993F0-6FA2-4F6B-B41B-11B015D04C87}" type="datetimeFigureOut">
              <a:rPr lang="ru-RU" smtClean="0"/>
              <a:pPr/>
              <a:t>21.02.2023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1C50D0-58A8-41CA-8AF3-78431ACB374B}" type="slidenum">
              <a:rPr lang="ru-RU" smtClean="0"/>
              <a:pPr/>
              <a:t>‹#›</a:t>
            </a:fld>
            <a:endParaRPr lang="ru-RU"/>
          </a:p>
        </p:txBody>
      </p:sp>
    </p:spTree>
    <p:extLst>
      <p:ext uri="{BB962C8B-B14F-4D97-AF65-F5344CB8AC3E}">
        <p14:creationId xmlns:p14="http://schemas.microsoft.com/office/powerpoint/2010/main" xmlns="" val="2949072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FA993F0-6FA2-4F6B-B41B-11B015D04C87}" type="datetimeFigureOut">
              <a:rPr lang="ru-RU" smtClean="0"/>
              <a:pPr/>
              <a:t>21.02.2023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1C50D0-58A8-41CA-8AF3-78431ACB374B}" type="slidenum">
              <a:rPr lang="ru-RU" smtClean="0"/>
              <a:pPr/>
              <a:t>‹#›</a:t>
            </a:fld>
            <a:endParaRPr lang="ru-RU"/>
          </a:p>
        </p:txBody>
      </p:sp>
    </p:spTree>
    <p:extLst>
      <p:ext uri="{BB962C8B-B14F-4D97-AF65-F5344CB8AC3E}">
        <p14:creationId xmlns:p14="http://schemas.microsoft.com/office/powerpoint/2010/main" xmlns="" val="3902432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FA993F0-6FA2-4F6B-B41B-11B015D04C87}" type="datetimeFigureOut">
              <a:rPr lang="ru-RU" smtClean="0"/>
              <a:pPr/>
              <a:t>21.02.2023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1C50D0-58A8-41CA-8AF3-78431ACB374B}" type="slidenum">
              <a:rPr lang="ru-RU" smtClean="0"/>
              <a:pPr/>
              <a:t>‹#›</a:t>
            </a:fld>
            <a:endParaRPr lang="ru-RU"/>
          </a:p>
        </p:txBody>
      </p:sp>
    </p:spTree>
    <p:extLst>
      <p:ext uri="{BB962C8B-B14F-4D97-AF65-F5344CB8AC3E}">
        <p14:creationId xmlns:p14="http://schemas.microsoft.com/office/powerpoint/2010/main" xmlns="" val="3313998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FA993F0-6FA2-4F6B-B41B-11B015D04C87}" type="datetimeFigureOut">
              <a:rPr lang="ru-RU" smtClean="0"/>
              <a:pPr/>
              <a:t>21.02.2023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01C50D0-58A8-41CA-8AF3-78431ACB374B}" type="slidenum">
              <a:rPr lang="ru-RU" smtClean="0"/>
              <a:pPr/>
              <a:t>‹#›</a:t>
            </a:fld>
            <a:endParaRPr lang="ru-RU"/>
          </a:p>
        </p:txBody>
      </p:sp>
    </p:spTree>
    <p:extLst>
      <p:ext uri="{BB962C8B-B14F-4D97-AF65-F5344CB8AC3E}">
        <p14:creationId xmlns:p14="http://schemas.microsoft.com/office/powerpoint/2010/main" xmlns="" val="1786089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FA993F0-6FA2-4F6B-B41B-11B015D04C87}" type="datetimeFigureOut">
              <a:rPr lang="ru-RU" smtClean="0"/>
              <a:pPr/>
              <a:t>21.02.2023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01C50D0-58A8-41CA-8AF3-78431ACB374B}" type="slidenum">
              <a:rPr lang="ru-RU" smtClean="0"/>
              <a:pPr/>
              <a:t>‹#›</a:t>
            </a:fld>
            <a:endParaRPr lang="ru-RU"/>
          </a:p>
        </p:txBody>
      </p:sp>
    </p:spTree>
    <p:extLst>
      <p:ext uri="{BB962C8B-B14F-4D97-AF65-F5344CB8AC3E}">
        <p14:creationId xmlns:p14="http://schemas.microsoft.com/office/powerpoint/2010/main" xmlns="" val="509176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FA993F0-6FA2-4F6B-B41B-11B015D04C87}" type="datetimeFigureOut">
              <a:rPr lang="ru-RU" smtClean="0"/>
              <a:pPr/>
              <a:t>21.02.2023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01C50D0-58A8-41CA-8AF3-78431ACB374B}" type="slidenum">
              <a:rPr lang="ru-RU" smtClean="0"/>
              <a:pPr/>
              <a:t>‹#›</a:t>
            </a:fld>
            <a:endParaRPr lang="ru-RU"/>
          </a:p>
        </p:txBody>
      </p:sp>
    </p:spTree>
    <p:extLst>
      <p:ext uri="{BB962C8B-B14F-4D97-AF65-F5344CB8AC3E}">
        <p14:creationId xmlns:p14="http://schemas.microsoft.com/office/powerpoint/2010/main" xmlns="" val="3473784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FA993F0-6FA2-4F6B-B41B-11B015D04C87}" type="datetimeFigureOut">
              <a:rPr lang="ru-RU" smtClean="0"/>
              <a:pPr/>
              <a:t>21.02.2023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01C50D0-58A8-41CA-8AF3-78431ACB374B}" type="slidenum">
              <a:rPr lang="ru-RU" smtClean="0"/>
              <a:pPr/>
              <a:t>‹#›</a:t>
            </a:fld>
            <a:endParaRPr lang="ru-RU"/>
          </a:p>
        </p:txBody>
      </p:sp>
    </p:spTree>
    <p:extLst>
      <p:ext uri="{BB962C8B-B14F-4D97-AF65-F5344CB8AC3E}">
        <p14:creationId xmlns:p14="http://schemas.microsoft.com/office/powerpoint/2010/main" xmlns="" val="4184315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FA993F0-6FA2-4F6B-B41B-11B015D04C87}" type="datetimeFigureOut">
              <a:rPr lang="ru-RU" smtClean="0"/>
              <a:pPr/>
              <a:t>21.02.2023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01C50D0-58A8-41CA-8AF3-78431ACB374B}" type="slidenum">
              <a:rPr lang="ru-RU" smtClean="0"/>
              <a:pPr/>
              <a:t>‹#›</a:t>
            </a:fld>
            <a:endParaRPr lang="ru-RU"/>
          </a:p>
        </p:txBody>
      </p:sp>
    </p:spTree>
    <p:extLst>
      <p:ext uri="{BB962C8B-B14F-4D97-AF65-F5344CB8AC3E}">
        <p14:creationId xmlns:p14="http://schemas.microsoft.com/office/powerpoint/2010/main" xmlns="" val="3700296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FA993F0-6FA2-4F6B-B41B-11B015D04C87}" type="datetimeFigureOut">
              <a:rPr lang="ru-RU" smtClean="0"/>
              <a:pPr/>
              <a:t>21.02.2023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01C50D0-58A8-41CA-8AF3-78431ACB374B}" type="slidenum">
              <a:rPr lang="ru-RU" smtClean="0"/>
              <a:pPr/>
              <a:t>‹#›</a:t>
            </a:fld>
            <a:endParaRPr lang="ru-RU"/>
          </a:p>
        </p:txBody>
      </p:sp>
    </p:spTree>
    <p:extLst>
      <p:ext uri="{BB962C8B-B14F-4D97-AF65-F5344CB8AC3E}">
        <p14:creationId xmlns:p14="http://schemas.microsoft.com/office/powerpoint/2010/main" xmlns="" val="3462832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A993F0-6FA2-4F6B-B41B-11B015D04C87}" type="datetimeFigureOut">
              <a:rPr lang="ru-RU" smtClean="0"/>
              <a:pPr/>
              <a:t>21.02.2023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1C50D0-58A8-41CA-8AF3-78431ACB374B}" type="slidenum">
              <a:rPr lang="ru-RU" smtClean="0"/>
              <a:pPr/>
              <a:t>‹#›</a:t>
            </a:fld>
            <a:endParaRPr lang="ru-RU"/>
          </a:p>
        </p:txBody>
      </p:sp>
    </p:spTree>
    <p:extLst>
      <p:ext uri="{BB962C8B-B14F-4D97-AF65-F5344CB8AC3E}">
        <p14:creationId xmlns:p14="http://schemas.microsoft.com/office/powerpoint/2010/main" xmlns="" val="2308862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124745"/>
            <a:ext cx="7772400" cy="2475706"/>
          </a:xfrm>
        </p:spPr>
        <p:txBody>
          <a:bodyPr>
            <a:normAutofit fontScale="90000"/>
          </a:bodyPr>
          <a:lstStyle/>
          <a:p>
            <a:r>
              <a:rPr lang="ru-RU" b="1" dirty="0" smtClean="0">
                <a:latin typeface="Times New Roman" pitchFamily="18" charset="0"/>
                <a:cs typeface="Times New Roman" pitchFamily="18" charset="0"/>
              </a:rPr>
              <a:t>Урок окружающего мира</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4 </a:t>
            </a:r>
            <a:r>
              <a:rPr lang="ru-RU" b="1" dirty="0" smtClean="0">
                <a:latin typeface="Times New Roman" pitchFamily="18" charset="0"/>
                <a:cs typeface="Times New Roman" pitchFamily="18" charset="0"/>
              </a:rPr>
              <a:t>класс</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«Начальная школа </a:t>
            </a:r>
            <a:r>
              <a:rPr lang="en-US" b="1" dirty="0" smtClean="0">
                <a:latin typeface="Times New Roman" pitchFamily="18" charset="0"/>
                <a:cs typeface="Times New Roman" pitchFamily="18" charset="0"/>
              </a:rPr>
              <a:t>XXI </a:t>
            </a:r>
            <a:r>
              <a:rPr lang="ru-RU" b="1" dirty="0" smtClean="0">
                <a:latin typeface="Times New Roman" pitchFamily="18" charset="0"/>
                <a:cs typeface="Times New Roman" pitchFamily="18" charset="0"/>
              </a:rPr>
              <a:t>века»</a:t>
            </a:r>
            <a:endParaRPr lang="ru-RU"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371600" y="3886200"/>
            <a:ext cx="7772400" cy="1752600"/>
          </a:xfrm>
        </p:spPr>
        <p:txBody>
          <a:bodyPr>
            <a:noAutofit/>
          </a:bodyPr>
          <a:lstStyle/>
          <a:p>
            <a:r>
              <a:rPr lang="ru-RU" sz="2800" dirty="0" smtClean="0">
                <a:solidFill>
                  <a:schemeClr val="tx1"/>
                </a:solidFill>
                <a:latin typeface="Times New Roman" pitchFamily="18" charset="0"/>
                <a:cs typeface="Times New Roman" pitchFamily="18" charset="0"/>
              </a:rPr>
              <a:t>Презентацию подготовила</a:t>
            </a:r>
          </a:p>
          <a:p>
            <a:r>
              <a:rPr lang="ru-RU" sz="2800" dirty="0" smtClean="0">
                <a:solidFill>
                  <a:schemeClr val="tx1"/>
                </a:solidFill>
                <a:latin typeface="Times New Roman" pitchFamily="18" charset="0"/>
                <a:cs typeface="Times New Roman" pitchFamily="18" charset="0"/>
              </a:rPr>
              <a:t>Белова Л.Б., учитель начальных классов </a:t>
            </a:r>
          </a:p>
          <a:p>
            <a:r>
              <a:rPr lang="ru-RU" sz="2800" dirty="0" smtClean="0">
                <a:solidFill>
                  <a:schemeClr val="tx1"/>
                </a:solidFill>
                <a:latin typeface="Times New Roman" pitchFamily="18" charset="0"/>
                <a:cs typeface="Times New Roman" pitchFamily="18" charset="0"/>
              </a:rPr>
              <a:t>МОУ </a:t>
            </a:r>
            <a:r>
              <a:rPr lang="ru-RU" sz="2800" dirty="0" err="1" smtClean="0">
                <a:solidFill>
                  <a:schemeClr val="tx1"/>
                </a:solidFill>
                <a:latin typeface="Times New Roman" pitchFamily="18" charset="0"/>
                <a:cs typeface="Times New Roman" pitchFamily="18" charset="0"/>
              </a:rPr>
              <a:t>Любимской</a:t>
            </a:r>
            <a:r>
              <a:rPr lang="ru-RU" sz="2800" dirty="0" smtClean="0">
                <a:solidFill>
                  <a:schemeClr val="tx1"/>
                </a:solidFill>
                <a:latin typeface="Times New Roman" pitchFamily="18" charset="0"/>
                <a:cs typeface="Times New Roman" pitchFamily="18" charset="0"/>
              </a:rPr>
              <a:t> СОШ</a:t>
            </a:r>
          </a:p>
          <a:p>
            <a:r>
              <a:rPr lang="ru-RU" sz="2800" dirty="0" smtClean="0">
                <a:solidFill>
                  <a:schemeClr val="tx1"/>
                </a:solidFill>
                <a:latin typeface="Times New Roman" pitchFamily="18" charset="0"/>
                <a:cs typeface="Times New Roman" pitchFamily="18" charset="0"/>
              </a:rPr>
              <a:t>2022 г.</a:t>
            </a:r>
            <a:endParaRPr lang="ru-RU" sz="2800"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latin typeface="Arial" panose="020B0604020202020204" pitchFamily="34" charset="0"/>
                <a:cs typeface="Arial" panose="020B0604020202020204" pitchFamily="34" charset="0"/>
              </a:rPr>
              <a:t>ИМПЕРАТОР      НАПОЛЕОН    </a:t>
            </a:r>
            <a:endParaRPr lang="ru-RU" b="1" dirty="0">
              <a:latin typeface="Arial" panose="020B0604020202020204" pitchFamily="34" charset="0"/>
              <a:cs typeface="Arial" panose="020B0604020202020204" pitchFamily="34" charset="0"/>
            </a:endParaRPr>
          </a:p>
        </p:txBody>
      </p:sp>
      <p:pic>
        <p:nvPicPr>
          <p:cNvPr id="1026" name="Picture 2" descr="https://i.ytimg.com/vi/pVlnneaYrxg/maxresdefault.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9552" y="1556792"/>
            <a:ext cx="8092393" cy="455197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623150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ic.pics.livejournal.com/hoggwar/60443416/15237/15237_800.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3528" y="332656"/>
            <a:ext cx="8546400" cy="619268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0882131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s://xn----7sbblyjhcpi2i4b1b.xn--p1ai/upload/resize_cache/ram.watermark/988/286/d76/17995/9e311658386ef4e550a747791cb38fb9.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11760" y="188640"/>
            <a:ext cx="4250567" cy="640871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500045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ic.pics.livejournal.com/hoggwar/60443416/15237/15237_800.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3528" y="332656"/>
            <a:ext cx="8546400" cy="619268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012108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atin typeface="Arial" pitchFamily="34" charset="0"/>
                <a:cs typeface="Arial" pitchFamily="34" charset="0"/>
              </a:rPr>
              <a:t>ГЛАВНОЕ СРАЖЕНИЕ</a:t>
            </a:r>
            <a:endParaRPr lang="ru-RU" b="1" dirty="0">
              <a:latin typeface="Arial" pitchFamily="34" charset="0"/>
              <a:cs typeface="Arial" pitchFamily="34" charset="0"/>
            </a:endParaRPr>
          </a:p>
        </p:txBody>
      </p:sp>
      <p:pic>
        <p:nvPicPr>
          <p:cNvPr id="2050" name="Picture 2" descr="https://yandex.ru/turbo/avatars/get-snippets_images/1395931/e5b3ec78c31226ce3c6da2fff2c7b87e/414x310"/>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59632" y="1294676"/>
            <a:ext cx="6696744" cy="5336738"/>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xmlns="" val="144962608"/>
              </p:ext>
            </p:extLst>
          </p:nvPr>
        </p:nvGraphicFramePr>
        <p:xfrm>
          <a:off x="251520" y="548680"/>
          <a:ext cx="8784976" cy="3902928"/>
        </p:xfrm>
        <a:graphic>
          <a:graphicData uri="http://schemas.openxmlformats.org/drawingml/2006/table">
            <a:tbl>
              <a:tblPr firstRow="1" bandRow="1">
                <a:tableStyleId>{BC89EF96-8CEA-46FF-86C4-4CE0E7609802}</a:tableStyleId>
              </a:tblPr>
              <a:tblGrid>
                <a:gridCol w="1368152"/>
                <a:gridCol w="1512168"/>
                <a:gridCol w="1512168"/>
                <a:gridCol w="1512168"/>
                <a:gridCol w="1512168"/>
                <a:gridCol w="1368152"/>
              </a:tblGrid>
              <a:tr h="720080">
                <a:tc>
                  <a:txBody>
                    <a:bodyPr/>
                    <a:lstStyle/>
                    <a:p>
                      <a:r>
                        <a:rPr lang="ru-RU" sz="2000" dirty="0" smtClean="0">
                          <a:latin typeface="Arial" panose="020B0604020202020204" pitchFamily="34" charset="0"/>
                          <a:cs typeface="Arial" panose="020B0604020202020204" pitchFamily="34" charset="0"/>
                        </a:rPr>
                        <a:t>дата</a:t>
                      </a:r>
                      <a:endParaRPr lang="ru-RU" sz="2000" dirty="0">
                        <a:latin typeface="Arial" panose="020B0604020202020204" pitchFamily="34" charset="0"/>
                        <a:cs typeface="Arial" panose="020B0604020202020204" pitchFamily="34" charset="0"/>
                      </a:endParaRPr>
                    </a:p>
                  </a:txBody>
                  <a:tcPr/>
                </a:tc>
                <a:tc>
                  <a:txBody>
                    <a:bodyPr/>
                    <a:lstStyle/>
                    <a:p>
                      <a:r>
                        <a:rPr lang="en-US" sz="2800" dirty="0" smtClean="0">
                          <a:latin typeface="Arial" panose="020B0604020202020204" pitchFamily="34" charset="0"/>
                          <a:cs typeface="Arial" panose="020B0604020202020204" pitchFamily="34" charset="0"/>
                        </a:rPr>
                        <a:t>XI</a:t>
                      </a:r>
                      <a:r>
                        <a:rPr lang="en-US" sz="2800" baseline="0" dirty="0" smtClean="0">
                          <a:latin typeface="Arial" panose="020B0604020202020204" pitchFamily="34" charset="0"/>
                          <a:cs typeface="Arial" panose="020B0604020202020204" pitchFamily="34" charset="0"/>
                        </a:rPr>
                        <a:t> </a:t>
                      </a:r>
                      <a:r>
                        <a:rPr lang="ru-RU" sz="2800" dirty="0" smtClean="0">
                          <a:latin typeface="Arial" panose="020B0604020202020204" pitchFamily="34" charset="0"/>
                          <a:cs typeface="Arial" panose="020B0604020202020204" pitchFamily="34" charset="0"/>
                        </a:rPr>
                        <a:t>в.</a:t>
                      </a:r>
                      <a:endParaRPr lang="ru-RU" sz="2800" dirty="0">
                        <a:latin typeface="Arial" panose="020B0604020202020204" pitchFamily="34" charset="0"/>
                        <a:cs typeface="Arial" panose="020B0604020202020204" pitchFamily="34" charset="0"/>
                      </a:endParaRPr>
                    </a:p>
                  </a:txBody>
                  <a:tcPr/>
                </a:tc>
                <a:tc>
                  <a:txBody>
                    <a:bodyPr/>
                    <a:lstStyle/>
                    <a:p>
                      <a:r>
                        <a:rPr lang="ru-RU" sz="2800" dirty="0" smtClean="0">
                          <a:latin typeface="Arial" panose="020B0604020202020204" pitchFamily="34" charset="0"/>
                          <a:cs typeface="Arial" panose="020B0604020202020204" pitchFamily="34" charset="0"/>
                        </a:rPr>
                        <a:t>1240г.</a:t>
                      </a:r>
                      <a:endParaRPr lang="ru-RU" sz="2800" dirty="0">
                        <a:latin typeface="Arial" panose="020B0604020202020204" pitchFamily="34" charset="0"/>
                        <a:cs typeface="Arial" panose="020B0604020202020204" pitchFamily="34" charset="0"/>
                      </a:endParaRPr>
                    </a:p>
                  </a:txBody>
                  <a:tcPr/>
                </a:tc>
                <a:tc>
                  <a:txBody>
                    <a:bodyPr/>
                    <a:lstStyle/>
                    <a:p>
                      <a:r>
                        <a:rPr lang="ru-RU" sz="2800" dirty="0" smtClean="0">
                          <a:latin typeface="Arial" panose="020B0604020202020204" pitchFamily="34" charset="0"/>
                          <a:cs typeface="Arial" panose="020B0604020202020204" pitchFamily="34" charset="0"/>
                        </a:rPr>
                        <a:t>1242г.</a:t>
                      </a:r>
                      <a:endParaRPr lang="ru-RU" sz="2800" dirty="0">
                        <a:latin typeface="Arial" panose="020B0604020202020204" pitchFamily="34" charset="0"/>
                        <a:cs typeface="Arial" panose="020B0604020202020204" pitchFamily="34" charset="0"/>
                      </a:endParaRPr>
                    </a:p>
                  </a:txBody>
                  <a:tcPr/>
                </a:tc>
                <a:tc>
                  <a:txBody>
                    <a:bodyPr/>
                    <a:lstStyle/>
                    <a:p>
                      <a:r>
                        <a:rPr lang="ru-RU" sz="2800" dirty="0" smtClean="0">
                          <a:latin typeface="Arial" panose="020B0604020202020204" pitchFamily="34" charset="0"/>
                          <a:cs typeface="Arial" panose="020B0604020202020204" pitchFamily="34" charset="0"/>
                        </a:rPr>
                        <a:t>1380</a:t>
                      </a:r>
                      <a:r>
                        <a:rPr lang="ru-RU" sz="2800" baseline="0" dirty="0" smtClean="0">
                          <a:latin typeface="Arial" panose="020B0604020202020204" pitchFamily="34" charset="0"/>
                          <a:cs typeface="Arial" panose="020B0604020202020204" pitchFamily="34" charset="0"/>
                        </a:rPr>
                        <a:t> г.</a:t>
                      </a:r>
                      <a:endParaRPr lang="ru-RU" sz="2800" dirty="0">
                        <a:latin typeface="Arial" panose="020B0604020202020204" pitchFamily="34" charset="0"/>
                        <a:cs typeface="Arial" panose="020B0604020202020204" pitchFamily="34" charset="0"/>
                      </a:endParaRPr>
                    </a:p>
                  </a:txBody>
                  <a:tcPr/>
                </a:tc>
                <a:tc>
                  <a:txBody>
                    <a:bodyPr/>
                    <a:lstStyle/>
                    <a:p>
                      <a:r>
                        <a:rPr lang="ru-RU" sz="2800" dirty="0" smtClean="0">
                          <a:latin typeface="Arial" panose="020B0604020202020204" pitchFamily="34" charset="0"/>
                          <a:cs typeface="Arial" panose="020B0604020202020204" pitchFamily="34" charset="0"/>
                        </a:rPr>
                        <a:t>1812г.</a:t>
                      </a:r>
                      <a:endParaRPr lang="ru-RU" sz="2800" dirty="0">
                        <a:latin typeface="Arial" panose="020B0604020202020204" pitchFamily="34" charset="0"/>
                        <a:cs typeface="Arial" panose="020B0604020202020204" pitchFamily="34" charset="0"/>
                      </a:endParaRPr>
                    </a:p>
                  </a:txBody>
                  <a:tcPr/>
                </a:tc>
              </a:tr>
              <a:tr h="1008112">
                <a:tc>
                  <a:txBody>
                    <a:bodyPr/>
                    <a:lstStyle/>
                    <a:p>
                      <a:r>
                        <a:rPr lang="ru-RU" sz="2000" b="1" dirty="0" smtClean="0">
                          <a:latin typeface="Arial" panose="020B0604020202020204" pitchFamily="34" charset="0"/>
                          <a:cs typeface="Arial" panose="020B0604020202020204" pitchFamily="34" charset="0"/>
                        </a:rPr>
                        <a:t>Враги</a:t>
                      </a:r>
                      <a:endParaRPr lang="ru-RU" sz="2000" b="1"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r>
                        <a:rPr lang="ru-RU" sz="2000" dirty="0" smtClean="0">
                          <a:latin typeface="Arial" panose="020B0604020202020204" pitchFamily="34" charset="0"/>
                          <a:cs typeface="Arial" panose="020B0604020202020204" pitchFamily="34" charset="0"/>
                        </a:rPr>
                        <a:t>половцы</a:t>
                      </a:r>
                      <a:endParaRPr lang="ru-RU" sz="2000"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r>
                        <a:rPr lang="ru-RU" sz="2000" dirty="0" smtClean="0">
                          <a:latin typeface="Arial" panose="020B0604020202020204" pitchFamily="34" charset="0"/>
                          <a:cs typeface="Arial" panose="020B0604020202020204" pitchFamily="34" charset="0"/>
                        </a:rPr>
                        <a:t>шведы</a:t>
                      </a:r>
                      <a:endParaRPr lang="ru-RU" sz="2000"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r>
                        <a:rPr lang="ru-RU" sz="2000" dirty="0" smtClean="0">
                          <a:latin typeface="Arial" panose="020B0604020202020204" pitchFamily="34" charset="0"/>
                          <a:cs typeface="Arial" panose="020B0604020202020204" pitchFamily="34" charset="0"/>
                        </a:rPr>
                        <a:t>немецкие рыцари</a:t>
                      </a:r>
                      <a:endParaRPr lang="ru-RU" sz="2000"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r>
                        <a:rPr lang="ru-RU" sz="2000" dirty="0" smtClean="0">
                          <a:latin typeface="Arial" panose="020B0604020202020204" pitchFamily="34" charset="0"/>
                          <a:cs typeface="Arial" panose="020B0604020202020204" pitchFamily="34" charset="0"/>
                        </a:rPr>
                        <a:t>Золотая Орда</a:t>
                      </a:r>
                      <a:endParaRPr lang="ru-RU" sz="2000"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r>
                        <a:rPr lang="ru-RU" sz="2000" dirty="0" smtClean="0">
                          <a:latin typeface="Arial" panose="020B0604020202020204" pitchFamily="34" charset="0"/>
                          <a:cs typeface="Arial" panose="020B0604020202020204" pitchFamily="34" charset="0"/>
                        </a:rPr>
                        <a:t>Францу</a:t>
                      </a:r>
                    </a:p>
                    <a:p>
                      <a:r>
                        <a:rPr lang="ru-RU" sz="2000" dirty="0" err="1" smtClean="0">
                          <a:latin typeface="Arial" panose="020B0604020202020204" pitchFamily="34" charset="0"/>
                          <a:cs typeface="Arial" panose="020B0604020202020204" pitchFamily="34" charset="0"/>
                        </a:rPr>
                        <a:t>зы</a:t>
                      </a:r>
                      <a:endParaRPr lang="ru-RU" sz="2000" dirty="0" smtClean="0">
                        <a:latin typeface="Arial" panose="020B0604020202020204" pitchFamily="34" charset="0"/>
                        <a:cs typeface="Arial" panose="020B0604020202020204" pitchFamily="34" charset="0"/>
                      </a:endParaRPr>
                    </a:p>
                  </a:txBody>
                  <a:tcPr>
                    <a:solidFill>
                      <a:schemeClr val="bg1">
                        <a:alpha val="20000"/>
                      </a:schemeClr>
                    </a:solidFill>
                  </a:tcPr>
                </a:tc>
              </a:tr>
              <a:tr h="1080120">
                <a:tc>
                  <a:txBody>
                    <a:bodyPr/>
                    <a:lstStyle/>
                    <a:p>
                      <a:r>
                        <a:rPr lang="ru-RU" sz="2000" b="1" dirty="0" smtClean="0">
                          <a:latin typeface="Arial" panose="020B0604020202020204" pitchFamily="34" charset="0"/>
                          <a:cs typeface="Arial" panose="020B0604020202020204" pitchFamily="34" charset="0"/>
                        </a:rPr>
                        <a:t>Великие</a:t>
                      </a:r>
                      <a:r>
                        <a:rPr lang="ru-RU" sz="2000" b="1" baseline="0" dirty="0" smtClean="0">
                          <a:latin typeface="Arial" panose="020B0604020202020204" pitchFamily="34" charset="0"/>
                          <a:cs typeface="Arial" panose="020B0604020202020204" pitchFamily="34" charset="0"/>
                        </a:rPr>
                        <a:t> князья, полководцы</a:t>
                      </a:r>
                      <a:endParaRPr lang="ru-RU" sz="2000" b="1" dirty="0">
                        <a:latin typeface="Arial" panose="020B0604020202020204" pitchFamily="34" charset="0"/>
                        <a:cs typeface="Arial" panose="020B0604020202020204" pitchFamily="34" charset="0"/>
                      </a:endParaRPr>
                    </a:p>
                  </a:txBody>
                  <a:tcPr/>
                </a:tc>
                <a:tc>
                  <a:txBody>
                    <a:bodyPr/>
                    <a:lstStyle/>
                    <a:p>
                      <a:r>
                        <a:rPr lang="ru-RU" sz="2000" dirty="0" smtClean="0">
                          <a:latin typeface="Arial" panose="020B0604020202020204" pitchFamily="34" charset="0"/>
                          <a:cs typeface="Arial" panose="020B0604020202020204" pitchFamily="34" charset="0"/>
                        </a:rPr>
                        <a:t>Владимир</a:t>
                      </a:r>
                    </a:p>
                    <a:p>
                      <a:r>
                        <a:rPr lang="ru-RU" sz="2000" dirty="0" smtClean="0">
                          <a:latin typeface="Arial" panose="020B0604020202020204" pitchFamily="34" charset="0"/>
                          <a:cs typeface="Arial" panose="020B0604020202020204" pitchFamily="34" charset="0"/>
                        </a:rPr>
                        <a:t>Мономах</a:t>
                      </a:r>
                      <a:endParaRPr lang="ru-RU" sz="2000" dirty="0">
                        <a:latin typeface="Arial" panose="020B0604020202020204" pitchFamily="34" charset="0"/>
                        <a:cs typeface="Arial" panose="020B0604020202020204" pitchFamily="34" charset="0"/>
                      </a:endParaRPr>
                    </a:p>
                  </a:txBody>
                  <a:tcPr/>
                </a:tc>
                <a:tc>
                  <a:txBody>
                    <a:bodyPr/>
                    <a:lstStyle/>
                    <a:p>
                      <a:r>
                        <a:rPr lang="ru-RU" sz="2000" dirty="0" smtClean="0">
                          <a:latin typeface="Arial" panose="020B0604020202020204" pitchFamily="34" charset="0"/>
                          <a:cs typeface="Arial" panose="020B0604020202020204" pitchFamily="34" charset="0"/>
                        </a:rPr>
                        <a:t>Александр Невский</a:t>
                      </a:r>
                      <a:endParaRPr lang="ru-RU" sz="2000" dirty="0">
                        <a:latin typeface="Arial" panose="020B0604020202020204" pitchFamily="34" charset="0"/>
                        <a:cs typeface="Arial" panose="020B0604020202020204" pitchFamily="34" charset="0"/>
                      </a:endParaRPr>
                    </a:p>
                  </a:txBody>
                  <a:tcPr/>
                </a:tc>
                <a:tc>
                  <a:txBody>
                    <a:bodyPr/>
                    <a:lstStyle/>
                    <a:p>
                      <a:r>
                        <a:rPr lang="ru-RU" sz="2000" dirty="0" smtClean="0">
                          <a:latin typeface="Arial" panose="020B0604020202020204" pitchFamily="34" charset="0"/>
                          <a:cs typeface="Arial" panose="020B0604020202020204" pitchFamily="34" charset="0"/>
                        </a:rPr>
                        <a:t>Александр Невский</a:t>
                      </a:r>
                      <a:endParaRPr lang="ru-RU" sz="2000" dirty="0">
                        <a:latin typeface="Arial" panose="020B0604020202020204" pitchFamily="34" charset="0"/>
                        <a:cs typeface="Arial" panose="020B0604020202020204" pitchFamily="34" charset="0"/>
                      </a:endParaRPr>
                    </a:p>
                  </a:txBody>
                  <a:tcPr/>
                </a:tc>
                <a:tc>
                  <a:txBody>
                    <a:bodyPr/>
                    <a:lstStyle/>
                    <a:p>
                      <a:r>
                        <a:rPr lang="ru-RU" sz="2000" dirty="0" smtClean="0">
                          <a:latin typeface="Arial" panose="020B0604020202020204" pitchFamily="34" charset="0"/>
                          <a:cs typeface="Arial" panose="020B0604020202020204" pitchFamily="34" charset="0"/>
                        </a:rPr>
                        <a:t>Дмитрий Донской</a:t>
                      </a:r>
                      <a:endParaRPr lang="ru-RU" sz="2000" dirty="0">
                        <a:latin typeface="Arial" panose="020B0604020202020204" pitchFamily="34" charset="0"/>
                        <a:cs typeface="Arial" panose="020B0604020202020204" pitchFamily="34" charset="0"/>
                      </a:endParaRPr>
                    </a:p>
                  </a:txBody>
                  <a:tcPr/>
                </a:tc>
                <a:tc>
                  <a:txBody>
                    <a:bodyPr/>
                    <a:lstStyle/>
                    <a:p>
                      <a:endParaRPr lang="ru-RU" sz="2000" dirty="0">
                        <a:latin typeface="Arial" panose="020B0604020202020204" pitchFamily="34" charset="0"/>
                        <a:cs typeface="Arial" panose="020B0604020202020204" pitchFamily="34" charset="0"/>
                      </a:endParaRPr>
                    </a:p>
                  </a:txBody>
                  <a:tcPr/>
                </a:tc>
              </a:tr>
              <a:tr h="864096">
                <a:tc>
                  <a:txBody>
                    <a:bodyPr/>
                    <a:lstStyle/>
                    <a:p>
                      <a:r>
                        <a:rPr lang="ru-RU" sz="2000" b="1" dirty="0" smtClean="0">
                          <a:latin typeface="Arial" panose="020B0604020202020204" pitchFamily="34" charset="0"/>
                          <a:cs typeface="Arial" panose="020B0604020202020204" pitchFamily="34" charset="0"/>
                        </a:rPr>
                        <a:t>Место события</a:t>
                      </a:r>
                      <a:endParaRPr lang="ru-RU" sz="2000" b="1"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r>
                        <a:rPr lang="ru-RU" sz="2000" dirty="0" smtClean="0">
                          <a:latin typeface="Arial" panose="020B0604020202020204" pitchFamily="34" charset="0"/>
                          <a:cs typeface="Arial" panose="020B0604020202020204" pitchFamily="34" charset="0"/>
                        </a:rPr>
                        <a:t>русские поселения</a:t>
                      </a:r>
                      <a:endParaRPr lang="ru-RU" sz="2000"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r>
                        <a:rPr lang="ru-RU" sz="2000" dirty="0" smtClean="0">
                          <a:latin typeface="Arial" panose="020B0604020202020204" pitchFamily="34" charset="0"/>
                          <a:cs typeface="Arial" panose="020B0604020202020204" pitchFamily="34" charset="0"/>
                        </a:rPr>
                        <a:t>р. Нева</a:t>
                      </a:r>
                      <a:endParaRPr lang="ru-RU" sz="2000"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r>
                        <a:rPr lang="ru-RU" sz="2000" dirty="0" smtClean="0">
                          <a:latin typeface="Arial" panose="020B0604020202020204" pitchFamily="34" charset="0"/>
                          <a:cs typeface="Arial" panose="020B0604020202020204" pitchFamily="34" charset="0"/>
                        </a:rPr>
                        <a:t>Чудское озеро</a:t>
                      </a:r>
                      <a:endParaRPr lang="ru-RU" sz="2000"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r>
                        <a:rPr lang="ru-RU" sz="2000" dirty="0" smtClean="0">
                          <a:latin typeface="Arial" panose="020B0604020202020204" pitchFamily="34" charset="0"/>
                          <a:cs typeface="Arial" panose="020B0604020202020204" pitchFamily="34" charset="0"/>
                        </a:rPr>
                        <a:t>Куликово поле</a:t>
                      </a:r>
                      <a:endParaRPr lang="ru-RU" sz="2000"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r>
                        <a:rPr lang="ru-RU" sz="2000" dirty="0" smtClean="0">
                          <a:latin typeface="Arial" panose="020B0604020202020204" pitchFamily="34" charset="0"/>
                          <a:cs typeface="Arial" panose="020B0604020202020204" pitchFamily="34" charset="0"/>
                        </a:rPr>
                        <a:t>Бородино</a:t>
                      </a:r>
                      <a:endParaRPr lang="ru-RU" sz="2000" dirty="0">
                        <a:latin typeface="Arial" panose="020B0604020202020204" pitchFamily="34" charset="0"/>
                        <a:cs typeface="Arial" panose="020B0604020202020204" pitchFamily="34" charset="0"/>
                      </a:endParaRPr>
                    </a:p>
                  </a:txBody>
                  <a:tcPr>
                    <a:solidFill>
                      <a:schemeClr val="bg1">
                        <a:alpha val="20000"/>
                      </a:schemeClr>
                    </a:solidFill>
                  </a:tcPr>
                </a:tc>
              </a:tr>
            </a:tbl>
          </a:graphicData>
        </a:graphic>
      </p:graphicFrame>
      <p:sp>
        <p:nvSpPr>
          <p:cNvPr id="4" name="TextBox 3"/>
          <p:cNvSpPr txBox="1"/>
          <p:nvPr/>
        </p:nvSpPr>
        <p:spPr>
          <a:xfrm>
            <a:off x="7740352" y="2276872"/>
            <a:ext cx="1403648" cy="707886"/>
          </a:xfrm>
          <a:prstGeom prst="rect">
            <a:avLst/>
          </a:prstGeom>
          <a:noFill/>
        </p:spPr>
        <p:txBody>
          <a:bodyPr wrap="square" rtlCol="0">
            <a:spAutoFit/>
          </a:bodyPr>
          <a:lstStyle/>
          <a:p>
            <a:r>
              <a:rPr lang="ru-RU" sz="2000" dirty="0" smtClean="0">
                <a:latin typeface="Arial" panose="020B0604020202020204" pitchFamily="34" charset="0"/>
                <a:cs typeface="Arial" panose="020B0604020202020204" pitchFamily="34" charset="0"/>
              </a:rPr>
              <a:t>М.И. Кутузов</a:t>
            </a:r>
            <a:endParaRPr lang="ru-RU" sz="2000" dirty="0">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b="1" dirty="0" smtClean="0">
                <a:latin typeface="Arial" pitchFamily="34" charset="0"/>
                <a:cs typeface="Arial" pitchFamily="34" charset="0"/>
              </a:rPr>
              <a:t>ФРАНЦУЗЫ  В МОСКВЕ</a:t>
            </a:r>
            <a:endParaRPr lang="ru-RU" sz="4000" b="1" dirty="0">
              <a:latin typeface="Arial" pitchFamily="34" charset="0"/>
              <a:cs typeface="Arial" pitchFamily="34" charset="0"/>
            </a:endParaRPr>
          </a:p>
        </p:txBody>
      </p:sp>
      <p:pic>
        <p:nvPicPr>
          <p:cNvPr id="1026" name="Picture 2" descr="Жители спешно покидали Москву. Французские войска входили в пустой город. Это было впервые. Во всех покорённых Наполеоном странах знатные горожане, признавая поражение, подносили Наполеону ключи от города. Долго ждал Наполеон на Поклонной горе, но никто ему ключи от Москвы не принёс. А на утро Москва запылала. Французам негде оказалось стать на зимние квартиры."/>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8874" t="3118" r="8063" b="34525"/>
          <a:stretch/>
        </p:blipFill>
        <p:spPr bwMode="auto">
          <a:xfrm>
            <a:off x="251520" y="1340768"/>
            <a:ext cx="8647929" cy="53012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192175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b="1" dirty="0" smtClean="0">
                <a:latin typeface="Arial" pitchFamily="34" charset="0"/>
                <a:cs typeface="Arial" pitchFamily="34" charset="0"/>
              </a:rPr>
              <a:t>ОТСТУПЛЕНИЕ      АРМИИ  НАПОЛЕОНА</a:t>
            </a:r>
            <a:endParaRPr lang="ru-RU" b="1" dirty="0">
              <a:latin typeface="Arial" pitchFamily="34" charset="0"/>
              <a:cs typeface="Arial" pitchFamily="34" charset="0"/>
            </a:endParaRPr>
          </a:p>
        </p:txBody>
      </p:sp>
      <p:pic>
        <p:nvPicPr>
          <p:cNvPr id="1026" name="Picture 2" descr=" И.А.  Прянишников.  «Отступление французов в 1812 году»  "/>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59632" y="1484784"/>
            <a:ext cx="6858000" cy="5143501"/>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fsd.multiurok.ru/html/2020/02/29/s_5e5a59dfb2a7f/img_s1370862_1_31.jpg"/>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38070" t="6239" r="2192" b="11325"/>
          <a:stretch/>
        </p:blipFill>
        <p:spPr bwMode="auto">
          <a:xfrm>
            <a:off x="2156269" y="1443628"/>
            <a:ext cx="4903470" cy="507492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Box 1"/>
          <p:cNvSpPr txBox="1"/>
          <p:nvPr/>
        </p:nvSpPr>
        <p:spPr>
          <a:xfrm>
            <a:off x="899592" y="332656"/>
            <a:ext cx="7416824" cy="769441"/>
          </a:xfrm>
          <a:prstGeom prst="rect">
            <a:avLst/>
          </a:prstGeom>
          <a:noFill/>
        </p:spPr>
        <p:txBody>
          <a:bodyPr wrap="square" rtlCol="0">
            <a:spAutoFit/>
          </a:bodyPr>
          <a:lstStyle/>
          <a:p>
            <a:r>
              <a:rPr lang="ru-RU" sz="4400" b="1" dirty="0" smtClean="0">
                <a:latin typeface="Arial" panose="020B0604020202020204" pitchFamily="34" charset="0"/>
                <a:cs typeface="Arial" panose="020B0604020202020204" pitchFamily="34" charset="0"/>
              </a:rPr>
              <a:t>Храм Христа Спасителя </a:t>
            </a:r>
            <a:endParaRPr lang="ru-RU"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7116724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620688"/>
            <a:ext cx="8352928" cy="4154984"/>
          </a:xfrm>
          <a:prstGeom prst="rect">
            <a:avLst/>
          </a:prstGeom>
        </p:spPr>
        <p:txBody>
          <a:bodyPr wrap="square">
            <a:spAutoFit/>
          </a:bodyPr>
          <a:lstStyle/>
          <a:p>
            <a:r>
              <a:rPr lang="ru-RU" sz="4400" b="1" dirty="0" smtClean="0">
                <a:latin typeface="Arial" panose="020B0604020202020204" pitchFamily="34" charset="0"/>
                <a:cs typeface="Arial" panose="020B0604020202020204" pitchFamily="34" charset="0"/>
              </a:rPr>
              <a:t> Домашнее </a:t>
            </a:r>
            <a:r>
              <a:rPr lang="ru-RU" sz="4400" b="1" dirty="0">
                <a:latin typeface="Arial" panose="020B0604020202020204" pitchFamily="34" charset="0"/>
                <a:cs typeface="Arial" panose="020B0604020202020204" pitchFamily="34" charset="0"/>
              </a:rPr>
              <a:t>задание:</a:t>
            </a:r>
          </a:p>
          <a:p>
            <a:r>
              <a:rPr lang="ru-RU" sz="4400" b="1" dirty="0" smtClean="0">
                <a:latin typeface="Arial" panose="020B0604020202020204" pitchFamily="34" charset="0"/>
                <a:cs typeface="Arial" panose="020B0604020202020204" pitchFamily="34" charset="0"/>
              </a:rPr>
              <a:t>- </a:t>
            </a:r>
            <a:r>
              <a:rPr lang="ru-RU" sz="4400" b="1" dirty="0">
                <a:latin typeface="Arial" panose="020B0604020202020204" pitchFamily="34" charset="0"/>
                <a:cs typeface="Arial" panose="020B0604020202020204" pitchFamily="34" charset="0"/>
              </a:rPr>
              <a:t>Нарисуй рисунок по данной теме урока.</a:t>
            </a:r>
          </a:p>
          <a:p>
            <a:r>
              <a:rPr lang="ru-RU" sz="4400" b="1" dirty="0">
                <a:latin typeface="Arial" panose="020B0604020202020204" pitchFamily="34" charset="0"/>
                <a:cs typeface="Arial" panose="020B0604020202020204" pitchFamily="34" charset="0"/>
              </a:rPr>
              <a:t>- Подготовь сообщение о партизанском движении во время войны 1812 года.</a:t>
            </a:r>
          </a:p>
        </p:txBody>
      </p:sp>
    </p:spTree>
    <p:extLst>
      <p:ext uri="{BB962C8B-B14F-4D97-AF65-F5344CB8AC3E}">
        <p14:creationId xmlns:p14="http://schemas.microsoft.com/office/powerpoint/2010/main" xmlns="" val="38415105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340768"/>
            <a:ext cx="8229600" cy="3442394"/>
          </a:xfrm>
        </p:spPr>
        <p:txBody>
          <a:bodyPr/>
          <a:lstStyle/>
          <a:p>
            <a:r>
              <a:rPr lang="ru-RU" b="1" dirty="0" smtClean="0">
                <a:latin typeface="Times New Roman" pitchFamily="18" charset="0"/>
                <a:cs typeface="Times New Roman" pitchFamily="18" charset="0"/>
              </a:rPr>
              <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Тема урока:</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Отечественная война </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1812 года</a:t>
            </a:r>
            <a:endParaRPr lang="ru-RU" b="1"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88640"/>
            <a:ext cx="8208912" cy="6309420"/>
          </a:xfrm>
          <a:prstGeom prst="rect">
            <a:avLst/>
          </a:prstGeom>
        </p:spPr>
        <p:txBody>
          <a:bodyPr wrap="square">
            <a:spAutoFit/>
          </a:bodyPr>
          <a:lstStyle/>
          <a:p>
            <a:r>
              <a:rPr lang="ru-RU" sz="2400" b="1" dirty="0" smtClean="0">
                <a:latin typeface="Arial" panose="020B0604020202020204" pitchFamily="34" charset="0"/>
                <a:cs typeface="Arial" panose="020B0604020202020204" pitchFamily="34" charset="0"/>
              </a:rPr>
              <a:t>1. Когда </a:t>
            </a:r>
            <a:r>
              <a:rPr lang="ru-RU" sz="2400" b="1" dirty="0">
                <a:latin typeface="Arial" panose="020B0604020202020204" pitchFamily="34" charset="0"/>
                <a:cs typeface="Arial" panose="020B0604020202020204" pitchFamily="34" charset="0"/>
              </a:rPr>
              <a:t>французская армия вторглась в Россию?  </a:t>
            </a:r>
          </a:p>
          <a:p>
            <a:r>
              <a:rPr lang="ru-RU" sz="2400" b="1" dirty="0" smtClean="0">
                <a:solidFill>
                  <a:srgbClr val="FF0000"/>
                </a:solidFill>
                <a:latin typeface="Arial" panose="020B0604020202020204" pitchFamily="34" charset="0"/>
                <a:cs typeface="Arial" panose="020B0604020202020204" pitchFamily="34" charset="0"/>
              </a:rPr>
              <a:t>В июне 1812 года</a:t>
            </a:r>
          </a:p>
          <a:p>
            <a:r>
              <a:rPr lang="ru-RU" sz="2400" b="1" dirty="0" smtClean="0">
                <a:latin typeface="Arial" panose="020B0604020202020204" pitchFamily="34" charset="0"/>
                <a:cs typeface="Arial" panose="020B0604020202020204" pitchFamily="34" charset="0"/>
              </a:rPr>
              <a:t>2. Кто командовал французской армией?</a:t>
            </a:r>
          </a:p>
          <a:p>
            <a:r>
              <a:rPr lang="ru-RU" sz="2400" b="1" dirty="0" smtClean="0">
                <a:solidFill>
                  <a:srgbClr val="FF0000"/>
                </a:solidFill>
                <a:latin typeface="Arial" panose="020B0604020202020204" pitchFamily="34" charset="0"/>
                <a:cs typeface="Arial" panose="020B0604020202020204" pitchFamily="34" charset="0"/>
              </a:rPr>
              <a:t>Наполеон</a:t>
            </a:r>
          </a:p>
          <a:p>
            <a:r>
              <a:rPr lang="ru-RU" sz="2400" b="1" dirty="0" smtClean="0">
                <a:latin typeface="Arial" panose="020B0604020202020204" pitchFamily="34" charset="0"/>
                <a:cs typeface="Arial" panose="020B0604020202020204" pitchFamily="34" charset="0"/>
              </a:rPr>
              <a:t>3. Кто </a:t>
            </a:r>
            <a:r>
              <a:rPr lang="ru-RU" sz="2400" b="1" dirty="0">
                <a:latin typeface="Arial" panose="020B0604020202020204" pitchFamily="34" charset="0"/>
                <a:cs typeface="Arial" panose="020B0604020202020204" pitchFamily="34" charset="0"/>
              </a:rPr>
              <a:t>был назначен главнокомандующим русскими войсками</a:t>
            </a:r>
            <a:r>
              <a:rPr lang="ru-RU" sz="2400" b="1" dirty="0" smtClean="0">
                <a:latin typeface="Arial" panose="020B0604020202020204" pitchFamily="34" charset="0"/>
                <a:cs typeface="Arial" panose="020B0604020202020204" pitchFamily="34" charset="0"/>
              </a:rPr>
              <a:t>?</a:t>
            </a:r>
          </a:p>
          <a:p>
            <a:r>
              <a:rPr lang="ru-RU" sz="2400" b="1" dirty="0" smtClean="0">
                <a:latin typeface="Arial" panose="020B0604020202020204" pitchFamily="34" charset="0"/>
                <a:cs typeface="Arial" panose="020B0604020202020204" pitchFamily="34" charset="0"/>
              </a:rPr>
              <a:t> </a:t>
            </a:r>
            <a:r>
              <a:rPr lang="ru-RU" sz="2400" b="1" dirty="0" smtClean="0">
                <a:solidFill>
                  <a:srgbClr val="FF0000"/>
                </a:solidFill>
                <a:latin typeface="Arial" panose="020B0604020202020204" pitchFamily="34" charset="0"/>
                <a:cs typeface="Arial" panose="020B0604020202020204" pitchFamily="34" charset="0"/>
              </a:rPr>
              <a:t>М. И. Кутузов</a:t>
            </a:r>
          </a:p>
          <a:p>
            <a:r>
              <a:rPr lang="ru-RU" sz="2400" b="1" dirty="0" smtClean="0">
                <a:latin typeface="Arial" panose="020B0604020202020204" pitchFamily="34" charset="0"/>
                <a:cs typeface="Arial" panose="020B0604020202020204" pitchFamily="34" charset="0"/>
              </a:rPr>
              <a:t>4. Где </a:t>
            </a:r>
            <a:r>
              <a:rPr lang="ru-RU" sz="2400" b="1" dirty="0">
                <a:latin typeface="Arial" panose="020B0604020202020204" pitchFamily="34" charset="0"/>
                <a:cs typeface="Arial" panose="020B0604020202020204" pitchFamily="34" charset="0"/>
              </a:rPr>
              <a:t>произошло решающее сражение? </a:t>
            </a:r>
          </a:p>
          <a:p>
            <a:r>
              <a:rPr lang="ru-RU" sz="2400" b="1" dirty="0">
                <a:latin typeface="Arial" panose="020B0604020202020204" pitchFamily="34" charset="0"/>
                <a:cs typeface="Arial" panose="020B0604020202020204" pitchFamily="34" charset="0"/>
              </a:rPr>
              <a:t> </a:t>
            </a:r>
            <a:r>
              <a:rPr lang="ru-RU" sz="2400" b="1" dirty="0" smtClean="0">
                <a:solidFill>
                  <a:srgbClr val="FF0000"/>
                </a:solidFill>
                <a:latin typeface="Arial" panose="020B0604020202020204" pitchFamily="34" charset="0"/>
                <a:cs typeface="Arial" panose="020B0604020202020204" pitchFamily="34" charset="0"/>
              </a:rPr>
              <a:t>У села Бородино</a:t>
            </a:r>
            <a:endParaRPr lang="ru-RU" sz="2400" b="1" dirty="0">
              <a:solidFill>
                <a:srgbClr val="FF0000"/>
              </a:solidFill>
              <a:latin typeface="Arial" panose="020B0604020202020204" pitchFamily="34" charset="0"/>
              <a:cs typeface="Arial" panose="020B0604020202020204" pitchFamily="34" charset="0"/>
            </a:endParaRPr>
          </a:p>
          <a:p>
            <a:r>
              <a:rPr lang="ru-RU" sz="2400" b="1" dirty="0">
                <a:latin typeface="Arial" panose="020B0604020202020204" pitchFamily="34" charset="0"/>
                <a:cs typeface="Arial" panose="020B0604020202020204" pitchFamily="34" charset="0"/>
              </a:rPr>
              <a:t>5</a:t>
            </a:r>
            <a:r>
              <a:rPr lang="ru-RU" sz="2400" b="1" dirty="0" smtClean="0">
                <a:latin typeface="Arial" panose="020B0604020202020204" pitchFamily="34" charset="0"/>
                <a:cs typeface="Arial" panose="020B0604020202020204" pitchFamily="34" charset="0"/>
              </a:rPr>
              <a:t>. Почему </a:t>
            </a:r>
            <a:r>
              <a:rPr lang="ru-RU" sz="2400" b="1" dirty="0">
                <a:latin typeface="Arial" panose="020B0604020202020204" pitchFamily="34" charset="0"/>
                <a:cs typeface="Arial" panose="020B0604020202020204" pitchFamily="34" charset="0"/>
              </a:rPr>
              <a:t>Кутузов решил отступить? </a:t>
            </a:r>
            <a:endParaRPr lang="ru-RU" sz="2400" b="1" dirty="0" smtClean="0">
              <a:latin typeface="Arial" panose="020B0604020202020204" pitchFamily="34" charset="0"/>
              <a:cs typeface="Arial" panose="020B0604020202020204" pitchFamily="34" charset="0"/>
            </a:endParaRPr>
          </a:p>
          <a:p>
            <a:r>
              <a:rPr lang="ru-RU" sz="2400" b="1" dirty="0" smtClean="0">
                <a:solidFill>
                  <a:srgbClr val="FF0000"/>
                </a:solidFill>
                <a:latin typeface="Arial" panose="020B0604020202020204" pitchFamily="34" charset="0"/>
                <a:cs typeface="Arial" panose="020B0604020202020204" pitchFamily="34" charset="0"/>
              </a:rPr>
              <a:t>Надо было сберечь людей</a:t>
            </a:r>
            <a:endParaRPr lang="ru-RU" sz="2400" b="1" dirty="0">
              <a:solidFill>
                <a:srgbClr val="FF0000"/>
              </a:solidFill>
              <a:latin typeface="Arial" panose="020B0604020202020204" pitchFamily="34" charset="0"/>
              <a:cs typeface="Arial" panose="020B0604020202020204" pitchFamily="34" charset="0"/>
            </a:endParaRPr>
          </a:p>
          <a:p>
            <a:r>
              <a:rPr lang="ru-RU" sz="2400" b="1" dirty="0" smtClean="0">
                <a:latin typeface="Arial" panose="020B0604020202020204" pitchFamily="34" charset="0"/>
                <a:cs typeface="Arial" panose="020B0604020202020204" pitchFamily="34" charset="0"/>
              </a:rPr>
              <a:t>6. Почему </a:t>
            </a:r>
            <a:r>
              <a:rPr lang="ru-RU" sz="2400" b="1" dirty="0">
                <a:latin typeface="Arial" panose="020B0604020202020204" pitchFamily="34" charset="0"/>
                <a:cs typeface="Arial" panose="020B0604020202020204" pitchFamily="34" charset="0"/>
              </a:rPr>
              <a:t>Наполеон оставил Москву</a:t>
            </a:r>
            <a:r>
              <a:rPr lang="ru-RU" sz="2400" b="1" dirty="0" smtClean="0">
                <a:latin typeface="Arial" panose="020B0604020202020204" pitchFamily="34" charset="0"/>
                <a:cs typeface="Arial" panose="020B0604020202020204" pitchFamily="34" charset="0"/>
              </a:rPr>
              <a:t>?</a:t>
            </a:r>
          </a:p>
          <a:p>
            <a:r>
              <a:rPr lang="ru-RU" sz="2400" b="1" dirty="0" smtClean="0">
                <a:solidFill>
                  <a:srgbClr val="FF0000"/>
                </a:solidFill>
                <a:latin typeface="Arial" panose="020B0604020202020204" pitchFamily="34" charset="0"/>
                <a:cs typeface="Arial" panose="020B0604020202020204" pitchFamily="34" charset="0"/>
              </a:rPr>
              <a:t>Пожары, голод.</a:t>
            </a:r>
            <a:r>
              <a:rPr lang="ru-RU" sz="2400" b="1" dirty="0" smtClean="0">
                <a:latin typeface="Arial" panose="020B0604020202020204" pitchFamily="34" charset="0"/>
                <a:cs typeface="Arial" panose="020B0604020202020204" pitchFamily="34" charset="0"/>
              </a:rPr>
              <a:t> </a:t>
            </a:r>
          </a:p>
          <a:p>
            <a:r>
              <a:rPr lang="ru-RU" sz="2400" b="1" dirty="0" smtClean="0">
                <a:latin typeface="Arial" panose="020B0604020202020204" pitchFamily="34" charset="0"/>
                <a:cs typeface="Arial" panose="020B0604020202020204" pitchFamily="34" charset="0"/>
              </a:rPr>
              <a:t>7. Кто одержал победу в Отечественной войне 1812 года?  </a:t>
            </a:r>
          </a:p>
          <a:p>
            <a:r>
              <a:rPr lang="ru-RU" sz="2400" b="1" dirty="0" smtClean="0">
                <a:solidFill>
                  <a:srgbClr val="FF0000"/>
                </a:solidFill>
                <a:latin typeface="Arial" panose="020B0604020202020204" pitchFamily="34" charset="0"/>
                <a:cs typeface="Arial" panose="020B0604020202020204" pitchFamily="34" charset="0"/>
              </a:rPr>
              <a:t>Русская армия</a:t>
            </a:r>
            <a:endParaRPr lang="ru-RU" sz="2000" b="1" dirty="0" smtClean="0">
              <a:solidFill>
                <a:srgbClr val="FF0000"/>
              </a:solidFill>
              <a:latin typeface="Arial" panose="020B0604020202020204" pitchFamily="34" charset="0"/>
              <a:cs typeface="Arial" panose="020B0604020202020204" pitchFamily="34" charset="0"/>
            </a:endParaRPr>
          </a:p>
          <a:p>
            <a:endParaRPr lang="ru-RU" sz="2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009696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69976" y="404664"/>
            <a:ext cx="5688632" cy="2800767"/>
          </a:xfrm>
          <a:prstGeom prst="rect">
            <a:avLst/>
          </a:prstGeom>
          <a:noFill/>
        </p:spPr>
        <p:txBody>
          <a:bodyPr wrap="square" rtlCol="0">
            <a:spAutoFit/>
          </a:bodyPr>
          <a:lstStyle/>
          <a:p>
            <a:pPr algn="ctr"/>
            <a:r>
              <a:rPr lang="ru-RU" sz="4400" b="1" dirty="0" smtClean="0">
                <a:latin typeface="Arial" panose="020B0604020202020204" pitchFamily="34" charset="0"/>
                <a:cs typeface="Arial" panose="020B0604020202020204" pitchFamily="34" charset="0"/>
              </a:rPr>
              <a:t>мужество</a:t>
            </a:r>
          </a:p>
          <a:p>
            <a:pPr algn="ctr"/>
            <a:r>
              <a:rPr lang="ru-RU" sz="4400" b="1" dirty="0">
                <a:latin typeface="Arial" panose="020B0604020202020204" pitchFamily="34" charset="0"/>
                <a:cs typeface="Arial" panose="020B0604020202020204" pitchFamily="34" charset="0"/>
              </a:rPr>
              <a:t>г</a:t>
            </a:r>
            <a:r>
              <a:rPr lang="ru-RU" sz="4400" b="1" dirty="0" smtClean="0">
                <a:latin typeface="Arial" panose="020B0604020202020204" pitchFamily="34" charset="0"/>
                <a:cs typeface="Arial" panose="020B0604020202020204" pitchFamily="34" charset="0"/>
              </a:rPr>
              <a:t>ероизм</a:t>
            </a:r>
          </a:p>
          <a:p>
            <a:pPr algn="ctr"/>
            <a:r>
              <a:rPr lang="ru-RU" sz="4400" b="1" dirty="0" smtClean="0">
                <a:latin typeface="Arial" panose="020B0604020202020204" pitchFamily="34" charset="0"/>
                <a:cs typeface="Arial" panose="020B0604020202020204" pitchFamily="34" charset="0"/>
              </a:rPr>
              <a:t>патриотизм </a:t>
            </a:r>
          </a:p>
          <a:p>
            <a:pPr algn="ctr"/>
            <a:r>
              <a:rPr lang="ru-RU" sz="4400" b="1" dirty="0">
                <a:latin typeface="Arial" panose="020B0604020202020204" pitchFamily="34" charset="0"/>
                <a:cs typeface="Arial" panose="020B0604020202020204" pitchFamily="34" charset="0"/>
              </a:rPr>
              <a:t>?</a:t>
            </a:r>
          </a:p>
        </p:txBody>
      </p:sp>
      <p:sp>
        <p:nvSpPr>
          <p:cNvPr id="3" name="TextBox 2"/>
          <p:cNvSpPr txBox="1"/>
          <p:nvPr/>
        </p:nvSpPr>
        <p:spPr>
          <a:xfrm>
            <a:off x="437828" y="3941961"/>
            <a:ext cx="8352928" cy="1446550"/>
          </a:xfrm>
          <a:prstGeom prst="rect">
            <a:avLst/>
          </a:prstGeom>
          <a:noFill/>
        </p:spPr>
        <p:txBody>
          <a:bodyPr wrap="square" rtlCol="0">
            <a:spAutoFit/>
          </a:bodyPr>
          <a:lstStyle/>
          <a:p>
            <a:pPr algn="ctr"/>
            <a:r>
              <a:rPr lang="ru-RU" sz="4400" b="1" dirty="0" smtClean="0">
                <a:latin typeface="Arial" panose="020B0604020202020204" pitchFamily="34" charset="0"/>
                <a:cs typeface="Arial" panose="020B0604020202020204" pitchFamily="34" charset="0"/>
              </a:rPr>
              <a:t>Человек – защитник своего Отечества</a:t>
            </a:r>
            <a:endParaRPr lang="ru-RU"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977022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64" y="188640"/>
            <a:ext cx="9289032" cy="1446550"/>
          </a:xfrm>
          <a:prstGeom prst="rect">
            <a:avLst/>
          </a:prstGeom>
        </p:spPr>
        <p:txBody>
          <a:bodyPr wrap="square">
            <a:spAutoFit/>
          </a:bodyPr>
          <a:lstStyle/>
          <a:p>
            <a:pPr algn="ctr"/>
            <a:r>
              <a:rPr lang="ru-RU" sz="4400" b="1" dirty="0">
                <a:latin typeface="Arial" panose="020B0604020202020204" pitchFamily="34" charset="0"/>
                <a:cs typeface="Arial" panose="020B0604020202020204" pitchFamily="34" charset="0"/>
              </a:rPr>
              <a:t>Героические страницы истории нашей Родины</a:t>
            </a:r>
          </a:p>
        </p:txBody>
      </p:sp>
      <p:graphicFrame>
        <p:nvGraphicFramePr>
          <p:cNvPr id="3" name="Таблица 2"/>
          <p:cNvGraphicFramePr>
            <a:graphicFrameLocks noGrp="1"/>
          </p:cNvGraphicFramePr>
          <p:nvPr>
            <p:extLst>
              <p:ext uri="{D42A27DB-BD31-4B8C-83A1-F6EECF244321}">
                <p14:modId xmlns:p14="http://schemas.microsoft.com/office/powerpoint/2010/main" xmlns="" val="3687050829"/>
              </p:ext>
            </p:extLst>
          </p:nvPr>
        </p:nvGraphicFramePr>
        <p:xfrm>
          <a:off x="535496" y="1900654"/>
          <a:ext cx="8208912" cy="2834556"/>
        </p:xfrm>
        <a:graphic>
          <a:graphicData uri="http://schemas.openxmlformats.org/drawingml/2006/table">
            <a:tbl>
              <a:tblPr firstRow="1" bandRow="1">
                <a:tableStyleId>{BC89EF96-8CEA-46FF-86C4-4CE0E7609802}</a:tableStyleId>
              </a:tblPr>
              <a:tblGrid>
                <a:gridCol w="1876264"/>
                <a:gridCol w="860040"/>
                <a:gridCol w="1368152"/>
                <a:gridCol w="1368152"/>
                <a:gridCol w="1368152"/>
                <a:gridCol w="1368152"/>
              </a:tblGrid>
              <a:tr h="592242">
                <a:tc>
                  <a:txBody>
                    <a:bodyPr/>
                    <a:lstStyle/>
                    <a:p>
                      <a:r>
                        <a:rPr lang="ru-RU" sz="2000" dirty="0" smtClean="0">
                          <a:latin typeface="Arial" panose="020B0604020202020204" pitchFamily="34" charset="0"/>
                          <a:cs typeface="Arial" panose="020B0604020202020204" pitchFamily="34" charset="0"/>
                        </a:rPr>
                        <a:t>дата</a:t>
                      </a:r>
                      <a:endParaRPr lang="ru-RU" sz="20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XI</a:t>
                      </a:r>
                      <a:r>
                        <a:rPr lang="en-US" sz="2400" baseline="0" dirty="0" smtClean="0">
                          <a:latin typeface="Arial" panose="020B0604020202020204" pitchFamily="34" charset="0"/>
                          <a:cs typeface="Arial" panose="020B0604020202020204" pitchFamily="34" charset="0"/>
                        </a:rPr>
                        <a:t> </a:t>
                      </a:r>
                      <a:r>
                        <a:rPr lang="ru-RU" sz="2400" dirty="0" smtClean="0">
                          <a:latin typeface="Arial" panose="020B0604020202020204" pitchFamily="34" charset="0"/>
                          <a:cs typeface="Arial" panose="020B0604020202020204" pitchFamily="34" charset="0"/>
                        </a:rPr>
                        <a:t>в.</a:t>
                      </a:r>
                      <a:endParaRPr lang="ru-RU" sz="2400" dirty="0">
                        <a:latin typeface="Arial" panose="020B0604020202020204" pitchFamily="34" charset="0"/>
                        <a:cs typeface="Arial" panose="020B0604020202020204" pitchFamily="34" charset="0"/>
                      </a:endParaRPr>
                    </a:p>
                  </a:txBody>
                  <a:tcPr/>
                </a:tc>
                <a:tc>
                  <a:txBody>
                    <a:bodyPr/>
                    <a:lstStyle/>
                    <a:p>
                      <a:r>
                        <a:rPr lang="ru-RU" sz="2400" dirty="0" smtClean="0">
                          <a:latin typeface="Arial" panose="020B0604020202020204" pitchFamily="34" charset="0"/>
                          <a:cs typeface="Arial" panose="020B0604020202020204" pitchFamily="34" charset="0"/>
                        </a:rPr>
                        <a:t>1240г.</a:t>
                      </a:r>
                      <a:endParaRPr lang="ru-RU" sz="2400" dirty="0">
                        <a:latin typeface="Arial" panose="020B0604020202020204" pitchFamily="34" charset="0"/>
                        <a:cs typeface="Arial" panose="020B0604020202020204" pitchFamily="34" charset="0"/>
                      </a:endParaRPr>
                    </a:p>
                  </a:txBody>
                  <a:tcPr/>
                </a:tc>
                <a:tc>
                  <a:txBody>
                    <a:bodyPr/>
                    <a:lstStyle/>
                    <a:p>
                      <a:r>
                        <a:rPr lang="ru-RU" sz="2400" dirty="0" smtClean="0">
                          <a:latin typeface="Arial" panose="020B0604020202020204" pitchFamily="34" charset="0"/>
                          <a:cs typeface="Arial" panose="020B0604020202020204" pitchFamily="34" charset="0"/>
                        </a:rPr>
                        <a:t>1242г.</a:t>
                      </a:r>
                      <a:endParaRPr lang="ru-RU" sz="2400" dirty="0">
                        <a:latin typeface="Arial" panose="020B0604020202020204" pitchFamily="34" charset="0"/>
                        <a:cs typeface="Arial" panose="020B0604020202020204" pitchFamily="34" charset="0"/>
                      </a:endParaRPr>
                    </a:p>
                  </a:txBody>
                  <a:tcPr/>
                </a:tc>
                <a:tc>
                  <a:txBody>
                    <a:bodyPr/>
                    <a:lstStyle/>
                    <a:p>
                      <a:r>
                        <a:rPr lang="ru-RU" sz="2400" dirty="0" smtClean="0">
                          <a:latin typeface="Arial" panose="020B0604020202020204" pitchFamily="34" charset="0"/>
                          <a:cs typeface="Arial" panose="020B0604020202020204" pitchFamily="34" charset="0"/>
                        </a:rPr>
                        <a:t>1380</a:t>
                      </a:r>
                      <a:r>
                        <a:rPr lang="ru-RU" sz="2400" baseline="0" dirty="0" smtClean="0">
                          <a:latin typeface="Arial" panose="020B0604020202020204" pitchFamily="34" charset="0"/>
                          <a:cs typeface="Arial" panose="020B0604020202020204" pitchFamily="34" charset="0"/>
                        </a:rPr>
                        <a:t> г.</a:t>
                      </a:r>
                      <a:endParaRPr lang="ru-RU" sz="2400" dirty="0">
                        <a:latin typeface="Arial" panose="020B0604020202020204" pitchFamily="34" charset="0"/>
                        <a:cs typeface="Arial" panose="020B0604020202020204" pitchFamily="34" charset="0"/>
                      </a:endParaRPr>
                    </a:p>
                  </a:txBody>
                  <a:tcPr/>
                </a:tc>
                <a:tc>
                  <a:txBody>
                    <a:bodyPr/>
                    <a:lstStyle/>
                    <a:p>
                      <a:r>
                        <a:rPr lang="ru-RU" sz="2400" dirty="0" smtClean="0">
                          <a:latin typeface="Arial" panose="020B0604020202020204" pitchFamily="34" charset="0"/>
                          <a:cs typeface="Arial" panose="020B0604020202020204" pitchFamily="34" charset="0"/>
                        </a:rPr>
                        <a:t>1812г.</a:t>
                      </a:r>
                      <a:endParaRPr lang="ru-RU" sz="2400" dirty="0">
                        <a:latin typeface="Arial" panose="020B0604020202020204" pitchFamily="34" charset="0"/>
                        <a:cs typeface="Arial" panose="020B0604020202020204" pitchFamily="34" charset="0"/>
                      </a:endParaRPr>
                    </a:p>
                  </a:txBody>
                  <a:tcPr/>
                </a:tc>
              </a:tr>
              <a:tr h="535434">
                <a:tc>
                  <a:txBody>
                    <a:bodyPr/>
                    <a:lstStyle/>
                    <a:p>
                      <a:r>
                        <a:rPr lang="ru-RU" sz="2000" b="1" dirty="0" smtClean="0">
                          <a:latin typeface="Arial" panose="020B0604020202020204" pitchFamily="34" charset="0"/>
                          <a:cs typeface="Arial" panose="020B0604020202020204" pitchFamily="34" charset="0"/>
                        </a:rPr>
                        <a:t>враги</a:t>
                      </a:r>
                      <a:endParaRPr lang="ru-RU" sz="2000" b="1"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endParaRPr lang="ru-RU" dirty="0"/>
                    </a:p>
                  </a:txBody>
                  <a:tcPr>
                    <a:solidFill>
                      <a:schemeClr val="bg1">
                        <a:alpha val="20000"/>
                      </a:schemeClr>
                    </a:solidFill>
                  </a:tcPr>
                </a:tc>
                <a:tc>
                  <a:txBody>
                    <a:bodyPr/>
                    <a:lstStyle/>
                    <a:p>
                      <a:endParaRPr lang="ru-RU"/>
                    </a:p>
                  </a:txBody>
                  <a:tcPr>
                    <a:solidFill>
                      <a:schemeClr val="bg1">
                        <a:alpha val="20000"/>
                      </a:schemeClr>
                    </a:solidFill>
                  </a:tcPr>
                </a:tc>
                <a:tc>
                  <a:txBody>
                    <a:bodyPr/>
                    <a:lstStyle/>
                    <a:p>
                      <a:endParaRPr lang="ru-RU"/>
                    </a:p>
                  </a:txBody>
                  <a:tcPr>
                    <a:solidFill>
                      <a:schemeClr val="bg1">
                        <a:alpha val="20000"/>
                      </a:schemeClr>
                    </a:solidFill>
                  </a:tcPr>
                </a:tc>
                <a:tc>
                  <a:txBody>
                    <a:bodyPr/>
                    <a:lstStyle/>
                    <a:p>
                      <a:endParaRPr lang="ru-RU" dirty="0"/>
                    </a:p>
                  </a:txBody>
                  <a:tcPr>
                    <a:solidFill>
                      <a:schemeClr val="bg1">
                        <a:alpha val="20000"/>
                      </a:schemeClr>
                    </a:solidFill>
                  </a:tcPr>
                </a:tc>
                <a:tc>
                  <a:txBody>
                    <a:bodyPr/>
                    <a:lstStyle/>
                    <a:p>
                      <a:endParaRPr lang="ru-RU"/>
                    </a:p>
                  </a:txBody>
                  <a:tcPr>
                    <a:solidFill>
                      <a:schemeClr val="bg1">
                        <a:alpha val="20000"/>
                      </a:schemeClr>
                    </a:solidFill>
                  </a:tcPr>
                </a:tc>
              </a:tr>
              <a:tr h="864096">
                <a:tc>
                  <a:txBody>
                    <a:bodyPr/>
                    <a:lstStyle/>
                    <a:p>
                      <a:r>
                        <a:rPr lang="ru-RU" sz="2000" b="1" dirty="0" smtClean="0">
                          <a:latin typeface="Arial" panose="020B0604020202020204" pitchFamily="34" charset="0"/>
                          <a:cs typeface="Arial" panose="020B0604020202020204" pitchFamily="34" charset="0"/>
                        </a:rPr>
                        <a:t>великие</a:t>
                      </a:r>
                      <a:r>
                        <a:rPr lang="ru-RU" sz="2000" b="1" baseline="0" dirty="0" smtClean="0">
                          <a:latin typeface="Arial" panose="020B0604020202020204" pitchFamily="34" charset="0"/>
                          <a:cs typeface="Arial" panose="020B0604020202020204" pitchFamily="34" charset="0"/>
                        </a:rPr>
                        <a:t> князья, полководцы</a:t>
                      </a:r>
                      <a:endParaRPr lang="ru-RU" sz="2000" b="1" dirty="0">
                        <a:latin typeface="Arial" panose="020B0604020202020204" pitchFamily="34" charset="0"/>
                        <a:cs typeface="Arial" panose="020B0604020202020204" pitchFamily="34" charset="0"/>
                      </a:endParaRPr>
                    </a:p>
                  </a:txBody>
                  <a:tcPr/>
                </a:tc>
                <a:tc>
                  <a:txBody>
                    <a:bodyPr/>
                    <a:lstStyle/>
                    <a:p>
                      <a:endParaRPr lang="ru-RU" dirty="0"/>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r>
              <a:tr h="597768">
                <a:tc>
                  <a:txBody>
                    <a:bodyPr/>
                    <a:lstStyle/>
                    <a:p>
                      <a:r>
                        <a:rPr lang="ru-RU" sz="2000" b="1" dirty="0" smtClean="0">
                          <a:latin typeface="Arial" panose="020B0604020202020204" pitchFamily="34" charset="0"/>
                          <a:cs typeface="Arial" panose="020B0604020202020204" pitchFamily="34" charset="0"/>
                        </a:rPr>
                        <a:t>место события</a:t>
                      </a:r>
                      <a:endParaRPr lang="ru-RU" sz="2000" b="1"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endParaRPr lang="ru-RU"/>
                    </a:p>
                  </a:txBody>
                  <a:tcPr>
                    <a:solidFill>
                      <a:schemeClr val="bg1">
                        <a:alpha val="20000"/>
                      </a:schemeClr>
                    </a:solidFill>
                  </a:tcPr>
                </a:tc>
                <a:tc>
                  <a:txBody>
                    <a:bodyPr/>
                    <a:lstStyle/>
                    <a:p>
                      <a:endParaRPr lang="ru-RU"/>
                    </a:p>
                  </a:txBody>
                  <a:tcPr>
                    <a:solidFill>
                      <a:schemeClr val="bg1">
                        <a:alpha val="20000"/>
                      </a:schemeClr>
                    </a:solidFill>
                  </a:tcPr>
                </a:tc>
                <a:tc>
                  <a:txBody>
                    <a:bodyPr/>
                    <a:lstStyle/>
                    <a:p>
                      <a:endParaRPr lang="ru-RU" dirty="0"/>
                    </a:p>
                  </a:txBody>
                  <a:tcPr>
                    <a:solidFill>
                      <a:schemeClr val="bg1">
                        <a:alpha val="20000"/>
                      </a:schemeClr>
                    </a:solidFill>
                  </a:tcPr>
                </a:tc>
                <a:tc>
                  <a:txBody>
                    <a:bodyPr/>
                    <a:lstStyle/>
                    <a:p>
                      <a:endParaRPr lang="ru-RU"/>
                    </a:p>
                  </a:txBody>
                  <a:tcPr>
                    <a:solidFill>
                      <a:schemeClr val="bg1">
                        <a:alpha val="20000"/>
                      </a:schemeClr>
                    </a:solidFill>
                  </a:tcPr>
                </a:tc>
                <a:tc>
                  <a:txBody>
                    <a:bodyPr/>
                    <a:lstStyle/>
                    <a:p>
                      <a:endParaRPr lang="ru-RU" dirty="0"/>
                    </a:p>
                  </a:txBody>
                  <a:tcPr>
                    <a:solidFill>
                      <a:schemeClr val="bg1">
                        <a:alpha val="20000"/>
                      </a:schemeClr>
                    </a:solidFill>
                  </a:tcPr>
                </a:tc>
              </a:tr>
            </a:tbl>
          </a:graphicData>
        </a:graphic>
      </p:graphicFrame>
    </p:spTree>
    <p:extLst>
      <p:ext uri="{BB962C8B-B14F-4D97-AF65-F5344CB8AC3E}">
        <p14:creationId xmlns:p14="http://schemas.microsoft.com/office/powerpoint/2010/main" xmlns="" val="1591793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xmlns="" val="144962608"/>
              </p:ext>
            </p:extLst>
          </p:nvPr>
        </p:nvGraphicFramePr>
        <p:xfrm>
          <a:off x="251520" y="548680"/>
          <a:ext cx="8784976" cy="3902928"/>
        </p:xfrm>
        <a:graphic>
          <a:graphicData uri="http://schemas.openxmlformats.org/drawingml/2006/table">
            <a:tbl>
              <a:tblPr firstRow="1" bandRow="1">
                <a:tableStyleId>{BC89EF96-8CEA-46FF-86C4-4CE0E7609802}</a:tableStyleId>
              </a:tblPr>
              <a:tblGrid>
                <a:gridCol w="1368152"/>
                <a:gridCol w="1512168"/>
                <a:gridCol w="1512168"/>
                <a:gridCol w="1512168"/>
                <a:gridCol w="1512168"/>
                <a:gridCol w="1368152"/>
              </a:tblGrid>
              <a:tr h="720080">
                <a:tc>
                  <a:txBody>
                    <a:bodyPr/>
                    <a:lstStyle/>
                    <a:p>
                      <a:r>
                        <a:rPr lang="ru-RU" sz="2000" dirty="0" smtClean="0">
                          <a:latin typeface="Arial" panose="020B0604020202020204" pitchFamily="34" charset="0"/>
                          <a:cs typeface="Arial" panose="020B0604020202020204" pitchFamily="34" charset="0"/>
                        </a:rPr>
                        <a:t>дата</a:t>
                      </a:r>
                      <a:endParaRPr lang="ru-RU" sz="2000" dirty="0">
                        <a:latin typeface="Arial" panose="020B0604020202020204" pitchFamily="34" charset="0"/>
                        <a:cs typeface="Arial" panose="020B0604020202020204" pitchFamily="34" charset="0"/>
                      </a:endParaRPr>
                    </a:p>
                  </a:txBody>
                  <a:tcPr/>
                </a:tc>
                <a:tc>
                  <a:txBody>
                    <a:bodyPr/>
                    <a:lstStyle/>
                    <a:p>
                      <a:r>
                        <a:rPr lang="en-US" sz="2800" dirty="0" smtClean="0">
                          <a:latin typeface="Arial" panose="020B0604020202020204" pitchFamily="34" charset="0"/>
                          <a:cs typeface="Arial" panose="020B0604020202020204" pitchFamily="34" charset="0"/>
                        </a:rPr>
                        <a:t>XI</a:t>
                      </a:r>
                      <a:r>
                        <a:rPr lang="en-US" sz="2800" baseline="0" dirty="0" smtClean="0">
                          <a:latin typeface="Arial" panose="020B0604020202020204" pitchFamily="34" charset="0"/>
                          <a:cs typeface="Arial" panose="020B0604020202020204" pitchFamily="34" charset="0"/>
                        </a:rPr>
                        <a:t> </a:t>
                      </a:r>
                      <a:r>
                        <a:rPr lang="ru-RU" sz="2800" dirty="0" smtClean="0">
                          <a:latin typeface="Arial" panose="020B0604020202020204" pitchFamily="34" charset="0"/>
                          <a:cs typeface="Arial" panose="020B0604020202020204" pitchFamily="34" charset="0"/>
                        </a:rPr>
                        <a:t>в.</a:t>
                      </a:r>
                      <a:endParaRPr lang="ru-RU" sz="2800" dirty="0">
                        <a:latin typeface="Arial" panose="020B0604020202020204" pitchFamily="34" charset="0"/>
                        <a:cs typeface="Arial" panose="020B0604020202020204" pitchFamily="34" charset="0"/>
                      </a:endParaRPr>
                    </a:p>
                  </a:txBody>
                  <a:tcPr/>
                </a:tc>
                <a:tc>
                  <a:txBody>
                    <a:bodyPr/>
                    <a:lstStyle/>
                    <a:p>
                      <a:r>
                        <a:rPr lang="ru-RU" sz="2800" dirty="0" smtClean="0">
                          <a:latin typeface="Arial" panose="020B0604020202020204" pitchFamily="34" charset="0"/>
                          <a:cs typeface="Arial" panose="020B0604020202020204" pitchFamily="34" charset="0"/>
                        </a:rPr>
                        <a:t>1240г.</a:t>
                      </a:r>
                      <a:endParaRPr lang="ru-RU" sz="2800" dirty="0">
                        <a:latin typeface="Arial" panose="020B0604020202020204" pitchFamily="34" charset="0"/>
                        <a:cs typeface="Arial" panose="020B0604020202020204" pitchFamily="34" charset="0"/>
                      </a:endParaRPr>
                    </a:p>
                  </a:txBody>
                  <a:tcPr/>
                </a:tc>
                <a:tc>
                  <a:txBody>
                    <a:bodyPr/>
                    <a:lstStyle/>
                    <a:p>
                      <a:r>
                        <a:rPr lang="ru-RU" sz="2800" dirty="0" smtClean="0">
                          <a:latin typeface="Arial" panose="020B0604020202020204" pitchFamily="34" charset="0"/>
                          <a:cs typeface="Arial" panose="020B0604020202020204" pitchFamily="34" charset="0"/>
                        </a:rPr>
                        <a:t>1242г.</a:t>
                      </a:r>
                      <a:endParaRPr lang="ru-RU" sz="2800" dirty="0">
                        <a:latin typeface="Arial" panose="020B0604020202020204" pitchFamily="34" charset="0"/>
                        <a:cs typeface="Arial" panose="020B0604020202020204" pitchFamily="34" charset="0"/>
                      </a:endParaRPr>
                    </a:p>
                  </a:txBody>
                  <a:tcPr/>
                </a:tc>
                <a:tc>
                  <a:txBody>
                    <a:bodyPr/>
                    <a:lstStyle/>
                    <a:p>
                      <a:r>
                        <a:rPr lang="ru-RU" sz="2800" dirty="0" smtClean="0">
                          <a:latin typeface="Arial" panose="020B0604020202020204" pitchFamily="34" charset="0"/>
                          <a:cs typeface="Arial" panose="020B0604020202020204" pitchFamily="34" charset="0"/>
                        </a:rPr>
                        <a:t>1380</a:t>
                      </a:r>
                      <a:r>
                        <a:rPr lang="ru-RU" sz="2800" baseline="0" dirty="0" smtClean="0">
                          <a:latin typeface="Arial" panose="020B0604020202020204" pitchFamily="34" charset="0"/>
                          <a:cs typeface="Arial" panose="020B0604020202020204" pitchFamily="34" charset="0"/>
                        </a:rPr>
                        <a:t> г.</a:t>
                      </a:r>
                      <a:endParaRPr lang="ru-RU" sz="2800" dirty="0">
                        <a:latin typeface="Arial" panose="020B0604020202020204" pitchFamily="34" charset="0"/>
                        <a:cs typeface="Arial" panose="020B0604020202020204" pitchFamily="34" charset="0"/>
                      </a:endParaRPr>
                    </a:p>
                  </a:txBody>
                  <a:tcPr/>
                </a:tc>
                <a:tc>
                  <a:txBody>
                    <a:bodyPr/>
                    <a:lstStyle/>
                    <a:p>
                      <a:r>
                        <a:rPr lang="ru-RU" sz="2800" dirty="0" smtClean="0">
                          <a:latin typeface="Arial" panose="020B0604020202020204" pitchFamily="34" charset="0"/>
                          <a:cs typeface="Arial" panose="020B0604020202020204" pitchFamily="34" charset="0"/>
                        </a:rPr>
                        <a:t>1812г.</a:t>
                      </a:r>
                      <a:endParaRPr lang="ru-RU" sz="2800" dirty="0">
                        <a:latin typeface="Arial" panose="020B0604020202020204" pitchFamily="34" charset="0"/>
                        <a:cs typeface="Arial" panose="020B0604020202020204" pitchFamily="34" charset="0"/>
                      </a:endParaRPr>
                    </a:p>
                  </a:txBody>
                  <a:tcPr/>
                </a:tc>
              </a:tr>
              <a:tr h="1008112">
                <a:tc>
                  <a:txBody>
                    <a:bodyPr/>
                    <a:lstStyle/>
                    <a:p>
                      <a:r>
                        <a:rPr lang="ru-RU" sz="2000" b="1" dirty="0" smtClean="0">
                          <a:latin typeface="Arial" panose="020B0604020202020204" pitchFamily="34" charset="0"/>
                          <a:cs typeface="Arial" panose="020B0604020202020204" pitchFamily="34" charset="0"/>
                        </a:rPr>
                        <a:t>Враги</a:t>
                      </a:r>
                      <a:endParaRPr lang="ru-RU" sz="2000" b="1"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r>
                        <a:rPr lang="ru-RU" sz="2000" dirty="0" smtClean="0">
                          <a:latin typeface="Arial" panose="020B0604020202020204" pitchFamily="34" charset="0"/>
                          <a:cs typeface="Arial" panose="020B0604020202020204" pitchFamily="34" charset="0"/>
                        </a:rPr>
                        <a:t>половцы</a:t>
                      </a:r>
                      <a:endParaRPr lang="ru-RU" sz="2000"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r>
                        <a:rPr lang="ru-RU" sz="2000" dirty="0" smtClean="0">
                          <a:latin typeface="Arial" panose="020B0604020202020204" pitchFamily="34" charset="0"/>
                          <a:cs typeface="Arial" panose="020B0604020202020204" pitchFamily="34" charset="0"/>
                        </a:rPr>
                        <a:t>шведы</a:t>
                      </a:r>
                      <a:endParaRPr lang="ru-RU" sz="2000"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r>
                        <a:rPr lang="ru-RU" sz="2000" dirty="0" smtClean="0">
                          <a:latin typeface="Arial" panose="020B0604020202020204" pitchFamily="34" charset="0"/>
                          <a:cs typeface="Arial" panose="020B0604020202020204" pitchFamily="34" charset="0"/>
                        </a:rPr>
                        <a:t>немецкие рыцари</a:t>
                      </a:r>
                      <a:endParaRPr lang="ru-RU" sz="2000"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r>
                        <a:rPr lang="ru-RU" sz="2000" dirty="0" smtClean="0">
                          <a:latin typeface="Arial" panose="020B0604020202020204" pitchFamily="34" charset="0"/>
                          <a:cs typeface="Arial" panose="020B0604020202020204" pitchFamily="34" charset="0"/>
                        </a:rPr>
                        <a:t>Золотая Орда</a:t>
                      </a:r>
                      <a:endParaRPr lang="ru-RU" sz="2000"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endParaRPr lang="ru-RU" sz="2000" dirty="0" smtClean="0">
                        <a:latin typeface="Arial" panose="020B0604020202020204" pitchFamily="34" charset="0"/>
                        <a:cs typeface="Arial" panose="020B0604020202020204" pitchFamily="34" charset="0"/>
                      </a:endParaRPr>
                    </a:p>
                  </a:txBody>
                  <a:tcPr>
                    <a:solidFill>
                      <a:schemeClr val="bg1">
                        <a:alpha val="20000"/>
                      </a:schemeClr>
                    </a:solidFill>
                  </a:tcPr>
                </a:tc>
              </a:tr>
              <a:tr h="1080120">
                <a:tc>
                  <a:txBody>
                    <a:bodyPr/>
                    <a:lstStyle/>
                    <a:p>
                      <a:r>
                        <a:rPr lang="ru-RU" sz="2000" b="1" dirty="0" smtClean="0">
                          <a:latin typeface="Arial" panose="020B0604020202020204" pitchFamily="34" charset="0"/>
                          <a:cs typeface="Arial" panose="020B0604020202020204" pitchFamily="34" charset="0"/>
                        </a:rPr>
                        <a:t>Великие</a:t>
                      </a:r>
                      <a:r>
                        <a:rPr lang="ru-RU" sz="2000" b="1" baseline="0" dirty="0" smtClean="0">
                          <a:latin typeface="Arial" panose="020B0604020202020204" pitchFamily="34" charset="0"/>
                          <a:cs typeface="Arial" panose="020B0604020202020204" pitchFamily="34" charset="0"/>
                        </a:rPr>
                        <a:t> князья, полководцы</a:t>
                      </a:r>
                      <a:endParaRPr lang="ru-RU" sz="2000" b="1" dirty="0">
                        <a:latin typeface="Arial" panose="020B0604020202020204" pitchFamily="34" charset="0"/>
                        <a:cs typeface="Arial" panose="020B0604020202020204" pitchFamily="34" charset="0"/>
                      </a:endParaRPr>
                    </a:p>
                  </a:txBody>
                  <a:tcPr/>
                </a:tc>
                <a:tc>
                  <a:txBody>
                    <a:bodyPr/>
                    <a:lstStyle/>
                    <a:p>
                      <a:r>
                        <a:rPr lang="ru-RU" sz="2000" dirty="0" smtClean="0">
                          <a:latin typeface="Arial" panose="020B0604020202020204" pitchFamily="34" charset="0"/>
                          <a:cs typeface="Arial" panose="020B0604020202020204" pitchFamily="34" charset="0"/>
                        </a:rPr>
                        <a:t>Владимир</a:t>
                      </a:r>
                    </a:p>
                    <a:p>
                      <a:r>
                        <a:rPr lang="ru-RU" sz="2000" dirty="0" smtClean="0">
                          <a:latin typeface="Arial" panose="020B0604020202020204" pitchFamily="34" charset="0"/>
                          <a:cs typeface="Arial" panose="020B0604020202020204" pitchFamily="34" charset="0"/>
                        </a:rPr>
                        <a:t>Мономах</a:t>
                      </a:r>
                      <a:endParaRPr lang="ru-RU" sz="2000" dirty="0">
                        <a:latin typeface="Arial" panose="020B0604020202020204" pitchFamily="34" charset="0"/>
                        <a:cs typeface="Arial" panose="020B0604020202020204" pitchFamily="34" charset="0"/>
                      </a:endParaRPr>
                    </a:p>
                  </a:txBody>
                  <a:tcPr/>
                </a:tc>
                <a:tc>
                  <a:txBody>
                    <a:bodyPr/>
                    <a:lstStyle/>
                    <a:p>
                      <a:r>
                        <a:rPr lang="ru-RU" sz="2000" dirty="0" smtClean="0">
                          <a:latin typeface="Arial" panose="020B0604020202020204" pitchFamily="34" charset="0"/>
                          <a:cs typeface="Arial" panose="020B0604020202020204" pitchFamily="34" charset="0"/>
                        </a:rPr>
                        <a:t>Александр Невский</a:t>
                      </a:r>
                      <a:endParaRPr lang="ru-RU" sz="2000" dirty="0">
                        <a:latin typeface="Arial" panose="020B0604020202020204" pitchFamily="34" charset="0"/>
                        <a:cs typeface="Arial" panose="020B0604020202020204" pitchFamily="34" charset="0"/>
                      </a:endParaRPr>
                    </a:p>
                  </a:txBody>
                  <a:tcPr/>
                </a:tc>
                <a:tc>
                  <a:txBody>
                    <a:bodyPr/>
                    <a:lstStyle/>
                    <a:p>
                      <a:r>
                        <a:rPr lang="ru-RU" sz="2000" dirty="0" smtClean="0">
                          <a:latin typeface="Arial" panose="020B0604020202020204" pitchFamily="34" charset="0"/>
                          <a:cs typeface="Arial" panose="020B0604020202020204" pitchFamily="34" charset="0"/>
                        </a:rPr>
                        <a:t>Александр Невский</a:t>
                      </a:r>
                      <a:endParaRPr lang="ru-RU" sz="2000" dirty="0">
                        <a:latin typeface="Arial" panose="020B0604020202020204" pitchFamily="34" charset="0"/>
                        <a:cs typeface="Arial" panose="020B0604020202020204" pitchFamily="34" charset="0"/>
                      </a:endParaRPr>
                    </a:p>
                  </a:txBody>
                  <a:tcPr/>
                </a:tc>
                <a:tc>
                  <a:txBody>
                    <a:bodyPr/>
                    <a:lstStyle/>
                    <a:p>
                      <a:r>
                        <a:rPr lang="ru-RU" sz="2000" dirty="0" smtClean="0">
                          <a:latin typeface="Arial" panose="020B0604020202020204" pitchFamily="34" charset="0"/>
                          <a:cs typeface="Arial" panose="020B0604020202020204" pitchFamily="34" charset="0"/>
                        </a:rPr>
                        <a:t>Дмитрий Донской</a:t>
                      </a:r>
                      <a:endParaRPr lang="ru-RU" sz="2000" dirty="0">
                        <a:latin typeface="Arial" panose="020B0604020202020204" pitchFamily="34" charset="0"/>
                        <a:cs typeface="Arial" panose="020B0604020202020204" pitchFamily="34" charset="0"/>
                      </a:endParaRPr>
                    </a:p>
                  </a:txBody>
                  <a:tcPr/>
                </a:tc>
                <a:tc>
                  <a:txBody>
                    <a:bodyPr/>
                    <a:lstStyle/>
                    <a:p>
                      <a:endParaRPr lang="ru-RU" sz="2000" dirty="0">
                        <a:latin typeface="Arial" panose="020B0604020202020204" pitchFamily="34" charset="0"/>
                        <a:cs typeface="Arial" panose="020B0604020202020204" pitchFamily="34" charset="0"/>
                      </a:endParaRPr>
                    </a:p>
                  </a:txBody>
                  <a:tcPr/>
                </a:tc>
              </a:tr>
              <a:tr h="864096">
                <a:tc>
                  <a:txBody>
                    <a:bodyPr/>
                    <a:lstStyle/>
                    <a:p>
                      <a:r>
                        <a:rPr lang="ru-RU" sz="2000" b="1" dirty="0" smtClean="0">
                          <a:latin typeface="Arial" panose="020B0604020202020204" pitchFamily="34" charset="0"/>
                          <a:cs typeface="Arial" panose="020B0604020202020204" pitchFamily="34" charset="0"/>
                        </a:rPr>
                        <a:t>Место события</a:t>
                      </a:r>
                      <a:endParaRPr lang="ru-RU" sz="2000" b="1"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r>
                        <a:rPr lang="ru-RU" sz="2000" dirty="0" smtClean="0">
                          <a:latin typeface="Arial" panose="020B0604020202020204" pitchFamily="34" charset="0"/>
                          <a:cs typeface="Arial" panose="020B0604020202020204" pitchFamily="34" charset="0"/>
                        </a:rPr>
                        <a:t>русские поселения</a:t>
                      </a:r>
                      <a:endParaRPr lang="ru-RU" sz="2000"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r>
                        <a:rPr lang="ru-RU" sz="2000" dirty="0" smtClean="0">
                          <a:latin typeface="Arial" panose="020B0604020202020204" pitchFamily="34" charset="0"/>
                          <a:cs typeface="Arial" panose="020B0604020202020204" pitchFamily="34" charset="0"/>
                        </a:rPr>
                        <a:t>р. Нева</a:t>
                      </a:r>
                      <a:endParaRPr lang="ru-RU" sz="2000"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r>
                        <a:rPr lang="ru-RU" sz="2000" dirty="0" smtClean="0">
                          <a:latin typeface="Arial" panose="020B0604020202020204" pitchFamily="34" charset="0"/>
                          <a:cs typeface="Arial" panose="020B0604020202020204" pitchFamily="34" charset="0"/>
                        </a:rPr>
                        <a:t>Чудское озеро</a:t>
                      </a:r>
                      <a:endParaRPr lang="ru-RU" sz="2000"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r>
                        <a:rPr lang="ru-RU" sz="2000" dirty="0" smtClean="0">
                          <a:latin typeface="Arial" panose="020B0604020202020204" pitchFamily="34" charset="0"/>
                          <a:cs typeface="Arial" panose="020B0604020202020204" pitchFamily="34" charset="0"/>
                        </a:rPr>
                        <a:t>Куликово поле</a:t>
                      </a:r>
                      <a:endParaRPr lang="ru-RU" sz="2000"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endParaRPr lang="ru-RU" sz="2000" dirty="0">
                        <a:latin typeface="Arial" panose="020B0604020202020204" pitchFamily="34" charset="0"/>
                        <a:cs typeface="Arial" panose="020B0604020202020204" pitchFamily="34" charset="0"/>
                      </a:endParaRPr>
                    </a:p>
                  </a:txBody>
                  <a:tcPr>
                    <a:solidFill>
                      <a:schemeClr val="bg1">
                        <a:alpha val="20000"/>
                      </a:schemeClr>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548680"/>
            <a:ext cx="8424936" cy="4401205"/>
          </a:xfrm>
          <a:prstGeom prst="rect">
            <a:avLst/>
          </a:prstGeom>
        </p:spPr>
        <p:txBody>
          <a:bodyPr wrap="square">
            <a:spAutoFit/>
          </a:bodyPr>
          <a:lstStyle/>
          <a:p>
            <a:r>
              <a:rPr lang="ru-RU" sz="4000" b="1" dirty="0">
                <a:latin typeface="Arial" panose="020B0604020202020204" pitchFamily="34" charset="0"/>
                <a:cs typeface="Arial" panose="020B0604020202020204" pitchFamily="34" charset="0"/>
              </a:rPr>
              <a:t>Скажи-ка, дядя, ведь недаром, </a:t>
            </a:r>
            <a:r>
              <a:rPr lang="ru-RU" sz="4000" b="1" dirty="0" smtClean="0">
                <a:latin typeface="Arial" panose="020B0604020202020204" pitchFamily="34" charset="0"/>
                <a:cs typeface="Arial" panose="020B0604020202020204" pitchFamily="34" charset="0"/>
              </a:rPr>
              <a:t/>
            </a:r>
            <a:br>
              <a:rPr lang="ru-RU" sz="4000" b="1" dirty="0" smtClean="0">
                <a:latin typeface="Arial" panose="020B0604020202020204" pitchFamily="34" charset="0"/>
                <a:cs typeface="Arial" panose="020B0604020202020204" pitchFamily="34" charset="0"/>
              </a:rPr>
            </a:br>
            <a:r>
              <a:rPr lang="ru-RU" sz="4000" b="1" dirty="0">
                <a:latin typeface="Arial" panose="020B0604020202020204" pitchFamily="34" charset="0"/>
                <a:cs typeface="Arial" panose="020B0604020202020204" pitchFamily="34" charset="0"/>
              </a:rPr>
              <a:t>Москва, спалённая пожаром</a:t>
            </a:r>
            <a:r>
              <a:rPr lang="ru-RU" sz="4000" b="1" dirty="0" smtClean="0">
                <a:latin typeface="Arial" panose="020B0604020202020204" pitchFamily="34" charset="0"/>
                <a:cs typeface="Arial" panose="020B0604020202020204" pitchFamily="34" charset="0"/>
              </a:rPr>
              <a:t/>
            </a:r>
            <a:br>
              <a:rPr lang="ru-RU" sz="4000" b="1" dirty="0" smtClean="0">
                <a:latin typeface="Arial" panose="020B0604020202020204" pitchFamily="34" charset="0"/>
                <a:cs typeface="Arial" panose="020B0604020202020204" pitchFamily="34" charset="0"/>
              </a:rPr>
            </a:br>
            <a:r>
              <a:rPr lang="ru-RU" sz="4000" b="1" dirty="0">
                <a:latin typeface="Arial" panose="020B0604020202020204" pitchFamily="34" charset="0"/>
                <a:cs typeface="Arial" panose="020B0604020202020204" pitchFamily="34" charset="0"/>
              </a:rPr>
              <a:t>Французу отдана?</a:t>
            </a:r>
            <a:r>
              <a:rPr lang="ru-RU" sz="4000" b="1" dirty="0" smtClean="0">
                <a:latin typeface="Arial" panose="020B0604020202020204" pitchFamily="34" charset="0"/>
                <a:cs typeface="Arial" panose="020B0604020202020204" pitchFamily="34" charset="0"/>
              </a:rPr>
              <a:t/>
            </a:r>
            <a:br>
              <a:rPr lang="ru-RU" sz="4000" b="1" dirty="0" smtClean="0">
                <a:latin typeface="Arial" panose="020B0604020202020204" pitchFamily="34" charset="0"/>
                <a:cs typeface="Arial" panose="020B0604020202020204" pitchFamily="34" charset="0"/>
              </a:rPr>
            </a:br>
            <a:r>
              <a:rPr lang="ru-RU" sz="4000" b="1" dirty="0">
                <a:latin typeface="Arial" panose="020B0604020202020204" pitchFamily="34" charset="0"/>
                <a:cs typeface="Arial" panose="020B0604020202020204" pitchFamily="34" charset="0"/>
              </a:rPr>
              <a:t>Ведь были ж схватки боевые</a:t>
            </a:r>
            <a:r>
              <a:rPr lang="ru-RU" sz="4000" b="1" dirty="0" smtClean="0">
                <a:latin typeface="Arial" panose="020B0604020202020204" pitchFamily="34" charset="0"/>
                <a:cs typeface="Arial" panose="020B0604020202020204" pitchFamily="34" charset="0"/>
              </a:rPr>
              <a:t/>
            </a:r>
            <a:br>
              <a:rPr lang="ru-RU" sz="4000" b="1" dirty="0" smtClean="0">
                <a:latin typeface="Arial" panose="020B0604020202020204" pitchFamily="34" charset="0"/>
                <a:cs typeface="Arial" panose="020B0604020202020204" pitchFamily="34" charset="0"/>
              </a:rPr>
            </a:br>
            <a:r>
              <a:rPr lang="ru-RU" sz="4000" b="1" dirty="0">
                <a:latin typeface="Arial" panose="020B0604020202020204" pitchFamily="34" charset="0"/>
                <a:cs typeface="Arial" panose="020B0604020202020204" pitchFamily="34" charset="0"/>
              </a:rPr>
              <a:t>Да, говорят, ещё какие!</a:t>
            </a:r>
            <a:r>
              <a:rPr lang="ru-RU" sz="4000" b="1" dirty="0" smtClean="0">
                <a:latin typeface="Arial" panose="020B0604020202020204" pitchFamily="34" charset="0"/>
                <a:cs typeface="Arial" panose="020B0604020202020204" pitchFamily="34" charset="0"/>
              </a:rPr>
              <a:t/>
            </a:r>
            <a:br>
              <a:rPr lang="ru-RU" sz="4000" b="1" dirty="0" smtClean="0">
                <a:latin typeface="Arial" panose="020B0604020202020204" pitchFamily="34" charset="0"/>
                <a:cs typeface="Arial" panose="020B0604020202020204" pitchFamily="34" charset="0"/>
              </a:rPr>
            </a:br>
            <a:r>
              <a:rPr lang="ru-RU" sz="4000" b="1" dirty="0">
                <a:latin typeface="Arial" panose="020B0604020202020204" pitchFamily="34" charset="0"/>
                <a:cs typeface="Arial" panose="020B0604020202020204" pitchFamily="34" charset="0"/>
              </a:rPr>
              <a:t>Недаром помнит вся Россия</a:t>
            </a:r>
            <a:r>
              <a:rPr lang="ru-RU" sz="4000" b="1" dirty="0" smtClean="0">
                <a:latin typeface="Arial" panose="020B0604020202020204" pitchFamily="34" charset="0"/>
                <a:cs typeface="Arial" panose="020B0604020202020204" pitchFamily="34" charset="0"/>
              </a:rPr>
              <a:t/>
            </a:r>
            <a:br>
              <a:rPr lang="ru-RU" sz="4000" b="1" dirty="0" smtClean="0">
                <a:latin typeface="Arial" panose="020B0604020202020204" pitchFamily="34" charset="0"/>
                <a:cs typeface="Arial" panose="020B0604020202020204" pitchFamily="34" charset="0"/>
              </a:rPr>
            </a:br>
            <a:r>
              <a:rPr lang="ru-RU" sz="4000" b="1" dirty="0">
                <a:latin typeface="Arial" panose="020B0604020202020204" pitchFamily="34" charset="0"/>
                <a:cs typeface="Arial" panose="020B0604020202020204" pitchFamily="34" charset="0"/>
              </a:rPr>
              <a:t>Про день Бородина.</a:t>
            </a:r>
          </a:p>
        </p:txBody>
      </p:sp>
    </p:spTree>
    <p:extLst>
      <p:ext uri="{BB962C8B-B14F-4D97-AF65-F5344CB8AC3E}">
        <p14:creationId xmlns:p14="http://schemas.microsoft.com/office/powerpoint/2010/main" xmlns="" val="30061305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xmlns="" val="144962608"/>
              </p:ext>
            </p:extLst>
          </p:nvPr>
        </p:nvGraphicFramePr>
        <p:xfrm>
          <a:off x="251520" y="548680"/>
          <a:ext cx="8784976" cy="3902928"/>
        </p:xfrm>
        <a:graphic>
          <a:graphicData uri="http://schemas.openxmlformats.org/drawingml/2006/table">
            <a:tbl>
              <a:tblPr firstRow="1" bandRow="1">
                <a:tableStyleId>{BC89EF96-8CEA-46FF-86C4-4CE0E7609802}</a:tableStyleId>
              </a:tblPr>
              <a:tblGrid>
                <a:gridCol w="1368152"/>
                <a:gridCol w="1512168"/>
                <a:gridCol w="1512168"/>
                <a:gridCol w="1512168"/>
                <a:gridCol w="1512168"/>
                <a:gridCol w="1368152"/>
              </a:tblGrid>
              <a:tr h="720080">
                <a:tc>
                  <a:txBody>
                    <a:bodyPr/>
                    <a:lstStyle/>
                    <a:p>
                      <a:r>
                        <a:rPr lang="ru-RU" sz="2000" dirty="0" smtClean="0">
                          <a:latin typeface="Arial" panose="020B0604020202020204" pitchFamily="34" charset="0"/>
                          <a:cs typeface="Arial" panose="020B0604020202020204" pitchFamily="34" charset="0"/>
                        </a:rPr>
                        <a:t>дата</a:t>
                      </a:r>
                      <a:endParaRPr lang="ru-RU" sz="2000" dirty="0">
                        <a:latin typeface="Arial" panose="020B0604020202020204" pitchFamily="34" charset="0"/>
                        <a:cs typeface="Arial" panose="020B0604020202020204" pitchFamily="34" charset="0"/>
                      </a:endParaRPr>
                    </a:p>
                  </a:txBody>
                  <a:tcPr/>
                </a:tc>
                <a:tc>
                  <a:txBody>
                    <a:bodyPr/>
                    <a:lstStyle/>
                    <a:p>
                      <a:r>
                        <a:rPr lang="en-US" sz="2800" dirty="0" smtClean="0">
                          <a:latin typeface="Arial" panose="020B0604020202020204" pitchFamily="34" charset="0"/>
                          <a:cs typeface="Arial" panose="020B0604020202020204" pitchFamily="34" charset="0"/>
                        </a:rPr>
                        <a:t>XI</a:t>
                      </a:r>
                      <a:r>
                        <a:rPr lang="en-US" sz="2800" baseline="0" dirty="0" smtClean="0">
                          <a:latin typeface="Arial" panose="020B0604020202020204" pitchFamily="34" charset="0"/>
                          <a:cs typeface="Arial" panose="020B0604020202020204" pitchFamily="34" charset="0"/>
                        </a:rPr>
                        <a:t> </a:t>
                      </a:r>
                      <a:r>
                        <a:rPr lang="ru-RU" sz="2800" dirty="0" smtClean="0">
                          <a:latin typeface="Arial" panose="020B0604020202020204" pitchFamily="34" charset="0"/>
                          <a:cs typeface="Arial" panose="020B0604020202020204" pitchFamily="34" charset="0"/>
                        </a:rPr>
                        <a:t>в.</a:t>
                      </a:r>
                      <a:endParaRPr lang="ru-RU" sz="2800" dirty="0">
                        <a:latin typeface="Arial" panose="020B0604020202020204" pitchFamily="34" charset="0"/>
                        <a:cs typeface="Arial" panose="020B0604020202020204" pitchFamily="34" charset="0"/>
                      </a:endParaRPr>
                    </a:p>
                  </a:txBody>
                  <a:tcPr/>
                </a:tc>
                <a:tc>
                  <a:txBody>
                    <a:bodyPr/>
                    <a:lstStyle/>
                    <a:p>
                      <a:r>
                        <a:rPr lang="ru-RU" sz="2800" dirty="0" smtClean="0">
                          <a:latin typeface="Arial" panose="020B0604020202020204" pitchFamily="34" charset="0"/>
                          <a:cs typeface="Arial" panose="020B0604020202020204" pitchFamily="34" charset="0"/>
                        </a:rPr>
                        <a:t>1240г.</a:t>
                      </a:r>
                      <a:endParaRPr lang="ru-RU" sz="2800" dirty="0">
                        <a:latin typeface="Arial" panose="020B0604020202020204" pitchFamily="34" charset="0"/>
                        <a:cs typeface="Arial" panose="020B0604020202020204" pitchFamily="34" charset="0"/>
                      </a:endParaRPr>
                    </a:p>
                  </a:txBody>
                  <a:tcPr/>
                </a:tc>
                <a:tc>
                  <a:txBody>
                    <a:bodyPr/>
                    <a:lstStyle/>
                    <a:p>
                      <a:r>
                        <a:rPr lang="ru-RU" sz="2800" dirty="0" smtClean="0">
                          <a:latin typeface="Arial" panose="020B0604020202020204" pitchFamily="34" charset="0"/>
                          <a:cs typeface="Arial" panose="020B0604020202020204" pitchFamily="34" charset="0"/>
                        </a:rPr>
                        <a:t>1242г.</a:t>
                      </a:r>
                      <a:endParaRPr lang="ru-RU" sz="2800" dirty="0">
                        <a:latin typeface="Arial" panose="020B0604020202020204" pitchFamily="34" charset="0"/>
                        <a:cs typeface="Arial" panose="020B0604020202020204" pitchFamily="34" charset="0"/>
                      </a:endParaRPr>
                    </a:p>
                  </a:txBody>
                  <a:tcPr/>
                </a:tc>
                <a:tc>
                  <a:txBody>
                    <a:bodyPr/>
                    <a:lstStyle/>
                    <a:p>
                      <a:r>
                        <a:rPr lang="ru-RU" sz="2800" dirty="0" smtClean="0">
                          <a:latin typeface="Arial" panose="020B0604020202020204" pitchFamily="34" charset="0"/>
                          <a:cs typeface="Arial" panose="020B0604020202020204" pitchFamily="34" charset="0"/>
                        </a:rPr>
                        <a:t>1380</a:t>
                      </a:r>
                      <a:r>
                        <a:rPr lang="ru-RU" sz="2800" baseline="0" dirty="0" smtClean="0">
                          <a:latin typeface="Arial" panose="020B0604020202020204" pitchFamily="34" charset="0"/>
                          <a:cs typeface="Arial" panose="020B0604020202020204" pitchFamily="34" charset="0"/>
                        </a:rPr>
                        <a:t> г.</a:t>
                      </a:r>
                      <a:endParaRPr lang="ru-RU" sz="2800" dirty="0">
                        <a:latin typeface="Arial" panose="020B0604020202020204" pitchFamily="34" charset="0"/>
                        <a:cs typeface="Arial" panose="020B0604020202020204" pitchFamily="34" charset="0"/>
                      </a:endParaRPr>
                    </a:p>
                  </a:txBody>
                  <a:tcPr/>
                </a:tc>
                <a:tc>
                  <a:txBody>
                    <a:bodyPr/>
                    <a:lstStyle/>
                    <a:p>
                      <a:r>
                        <a:rPr lang="ru-RU" sz="2800" dirty="0" smtClean="0">
                          <a:latin typeface="Arial" panose="020B0604020202020204" pitchFamily="34" charset="0"/>
                          <a:cs typeface="Arial" panose="020B0604020202020204" pitchFamily="34" charset="0"/>
                        </a:rPr>
                        <a:t>1812г.</a:t>
                      </a:r>
                      <a:endParaRPr lang="ru-RU" sz="2800" dirty="0">
                        <a:latin typeface="Arial" panose="020B0604020202020204" pitchFamily="34" charset="0"/>
                        <a:cs typeface="Arial" panose="020B0604020202020204" pitchFamily="34" charset="0"/>
                      </a:endParaRPr>
                    </a:p>
                  </a:txBody>
                  <a:tcPr/>
                </a:tc>
              </a:tr>
              <a:tr h="1008112">
                <a:tc>
                  <a:txBody>
                    <a:bodyPr/>
                    <a:lstStyle/>
                    <a:p>
                      <a:r>
                        <a:rPr lang="ru-RU" sz="2000" b="1" dirty="0" smtClean="0">
                          <a:latin typeface="Arial" panose="020B0604020202020204" pitchFamily="34" charset="0"/>
                          <a:cs typeface="Arial" panose="020B0604020202020204" pitchFamily="34" charset="0"/>
                        </a:rPr>
                        <a:t>Враги</a:t>
                      </a:r>
                      <a:endParaRPr lang="ru-RU" sz="2000" b="1"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r>
                        <a:rPr lang="ru-RU" sz="2000" dirty="0" smtClean="0">
                          <a:latin typeface="Arial" panose="020B0604020202020204" pitchFamily="34" charset="0"/>
                          <a:cs typeface="Arial" panose="020B0604020202020204" pitchFamily="34" charset="0"/>
                        </a:rPr>
                        <a:t>половцы</a:t>
                      </a:r>
                      <a:endParaRPr lang="ru-RU" sz="2000"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r>
                        <a:rPr lang="ru-RU" sz="2000" dirty="0" smtClean="0">
                          <a:latin typeface="Arial" panose="020B0604020202020204" pitchFamily="34" charset="0"/>
                          <a:cs typeface="Arial" panose="020B0604020202020204" pitchFamily="34" charset="0"/>
                        </a:rPr>
                        <a:t>шведы</a:t>
                      </a:r>
                      <a:endParaRPr lang="ru-RU" sz="2000"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r>
                        <a:rPr lang="ru-RU" sz="2000" dirty="0" smtClean="0">
                          <a:latin typeface="Arial" panose="020B0604020202020204" pitchFamily="34" charset="0"/>
                          <a:cs typeface="Arial" panose="020B0604020202020204" pitchFamily="34" charset="0"/>
                        </a:rPr>
                        <a:t>немецкие рыцари</a:t>
                      </a:r>
                      <a:endParaRPr lang="ru-RU" sz="2000"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r>
                        <a:rPr lang="ru-RU" sz="2000" dirty="0" smtClean="0">
                          <a:latin typeface="Arial" panose="020B0604020202020204" pitchFamily="34" charset="0"/>
                          <a:cs typeface="Arial" panose="020B0604020202020204" pitchFamily="34" charset="0"/>
                        </a:rPr>
                        <a:t>Золотая Орда</a:t>
                      </a:r>
                      <a:endParaRPr lang="ru-RU" sz="2000"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endParaRPr lang="ru-RU" sz="2000" dirty="0" smtClean="0">
                        <a:latin typeface="Arial" panose="020B0604020202020204" pitchFamily="34" charset="0"/>
                        <a:cs typeface="Arial" panose="020B0604020202020204" pitchFamily="34" charset="0"/>
                      </a:endParaRPr>
                    </a:p>
                  </a:txBody>
                  <a:tcPr>
                    <a:solidFill>
                      <a:schemeClr val="bg1">
                        <a:alpha val="20000"/>
                      </a:schemeClr>
                    </a:solidFill>
                  </a:tcPr>
                </a:tc>
              </a:tr>
              <a:tr h="1080120">
                <a:tc>
                  <a:txBody>
                    <a:bodyPr/>
                    <a:lstStyle/>
                    <a:p>
                      <a:r>
                        <a:rPr lang="ru-RU" sz="2000" b="1" dirty="0" smtClean="0">
                          <a:latin typeface="Arial" panose="020B0604020202020204" pitchFamily="34" charset="0"/>
                          <a:cs typeface="Arial" panose="020B0604020202020204" pitchFamily="34" charset="0"/>
                        </a:rPr>
                        <a:t>Великие</a:t>
                      </a:r>
                      <a:r>
                        <a:rPr lang="ru-RU" sz="2000" b="1" baseline="0" dirty="0" smtClean="0">
                          <a:latin typeface="Arial" panose="020B0604020202020204" pitchFamily="34" charset="0"/>
                          <a:cs typeface="Arial" panose="020B0604020202020204" pitchFamily="34" charset="0"/>
                        </a:rPr>
                        <a:t> князья, полководцы</a:t>
                      </a:r>
                      <a:endParaRPr lang="ru-RU" sz="2000" b="1" dirty="0">
                        <a:latin typeface="Arial" panose="020B0604020202020204" pitchFamily="34" charset="0"/>
                        <a:cs typeface="Arial" panose="020B0604020202020204" pitchFamily="34" charset="0"/>
                      </a:endParaRPr>
                    </a:p>
                  </a:txBody>
                  <a:tcPr/>
                </a:tc>
                <a:tc>
                  <a:txBody>
                    <a:bodyPr/>
                    <a:lstStyle/>
                    <a:p>
                      <a:r>
                        <a:rPr lang="ru-RU" sz="2000" dirty="0" smtClean="0">
                          <a:latin typeface="Arial" panose="020B0604020202020204" pitchFamily="34" charset="0"/>
                          <a:cs typeface="Arial" panose="020B0604020202020204" pitchFamily="34" charset="0"/>
                        </a:rPr>
                        <a:t>Владимир</a:t>
                      </a:r>
                    </a:p>
                    <a:p>
                      <a:r>
                        <a:rPr lang="ru-RU" sz="2000" dirty="0" smtClean="0">
                          <a:latin typeface="Arial" panose="020B0604020202020204" pitchFamily="34" charset="0"/>
                          <a:cs typeface="Arial" panose="020B0604020202020204" pitchFamily="34" charset="0"/>
                        </a:rPr>
                        <a:t>Мономах</a:t>
                      </a:r>
                      <a:endParaRPr lang="ru-RU" sz="2000" dirty="0">
                        <a:latin typeface="Arial" panose="020B0604020202020204" pitchFamily="34" charset="0"/>
                        <a:cs typeface="Arial" panose="020B0604020202020204" pitchFamily="34" charset="0"/>
                      </a:endParaRPr>
                    </a:p>
                  </a:txBody>
                  <a:tcPr/>
                </a:tc>
                <a:tc>
                  <a:txBody>
                    <a:bodyPr/>
                    <a:lstStyle/>
                    <a:p>
                      <a:r>
                        <a:rPr lang="ru-RU" sz="2000" dirty="0" smtClean="0">
                          <a:latin typeface="Arial" panose="020B0604020202020204" pitchFamily="34" charset="0"/>
                          <a:cs typeface="Arial" panose="020B0604020202020204" pitchFamily="34" charset="0"/>
                        </a:rPr>
                        <a:t>Александр Невский</a:t>
                      </a:r>
                      <a:endParaRPr lang="ru-RU" sz="2000" dirty="0">
                        <a:latin typeface="Arial" panose="020B0604020202020204" pitchFamily="34" charset="0"/>
                        <a:cs typeface="Arial" panose="020B0604020202020204" pitchFamily="34" charset="0"/>
                      </a:endParaRPr>
                    </a:p>
                  </a:txBody>
                  <a:tcPr/>
                </a:tc>
                <a:tc>
                  <a:txBody>
                    <a:bodyPr/>
                    <a:lstStyle/>
                    <a:p>
                      <a:r>
                        <a:rPr lang="ru-RU" sz="2000" dirty="0" smtClean="0">
                          <a:latin typeface="Arial" panose="020B0604020202020204" pitchFamily="34" charset="0"/>
                          <a:cs typeface="Arial" panose="020B0604020202020204" pitchFamily="34" charset="0"/>
                        </a:rPr>
                        <a:t>Александр Невский</a:t>
                      </a:r>
                      <a:endParaRPr lang="ru-RU" sz="2000" dirty="0">
                        <a:latin typeface="Arial" panose="020B0604020202020204" pitchFamily="34" charset="0"/>
                        <a:cs typeface="Arial" panose="020B0604020202020204" pitchFamily="34" charset="0"/>
                      </a:endParaRPr>
                    </a:p>
                  </a:txBody>
                  <a:tcPr/>
                </a:tc>
                <a:tc>
                  <a:txBody>
                    <a:bodyPr/>
                    <a:lstStyle/>
                    <a:p>
                      <a:r>
                        <a:rPr lang="ru-RU" sz="2000" dirty="0" smtClean="0">
                          <a:latin typeface="Arial" panose="020B0604020202020204" pitchFamily="34" charset="0"/>
                          <a:cs typeface="Arial" panose="020B0604020202020204" pitchFamily="34" charset="0"/>
                        </a:rPr>
                        <a:t>Дмитрий Донской</a:t>
                      </a:r>
                      <a:endParaRPr lang="ru-RU" sz="2000" dirty="0">
                        <a:latin typeface="Arial" panose="020B0604020202020204" pitchFamily="34" charset="0"/>
                        <a:cs typeface="Arial" panose="020B0604020202020204" pitchFamily="34" charset="0"/>
                      </a:endParaRPr>
                    </a:p>
                  </a:txBody>
                  <a:tcPr/>
                </a:tc>
                <a:tc>
                  <a:txBody>
                    <a:bodyPr/>
                    <a:lstStyle/>
                    <a:p>
                      <a:endParaRPr lang="ru-RU" sz="2000" dirty="0">
                        <a:latin typeface="Arial" panose="020B0604020202020204" pitchFamily="34" charset="0"/>
                        <a:cs typeface="Arial" panose="020B0604020202020204" pitchFamily="34" charset="0"/>
                      </a:endParaRPr>
                    </a:p>
                  </a:txBody>
                  <a:tcPr/>
                </a:tc>
              </a:tr>
              <a:tr h="864096">
                <a:tc>
                  <a:txBody>
                    <a:bodyPr/>
                    <a:lstStyle/>
                    <a:p>
                      <a:r>
                        <a:rPr lang="ru-RU" sz="2000" b="1" dirty="0" smtClean="0">
                          <a:latin typeface="Arial" panose="020B0604020202020204" pitchFamily="34" charset="0"/>
                          <a:cs typeface="Arial" panose="020B0604020202020204" pitchFamily="34" charset="0"/>
                        </a:rPr>
                        <a:t>Место события</a:t>
                      </a:r>
                      <a:endParaRPr lang="ru-RU" sz="2000" b="1"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r>
                        <a:rPr lang="ru-RU" sz="2000" dirty="0" smtClean="0">
                          <a:latin typeface="Arial" panose="020B0604020202020204" pitchFamily="34" charset="0"/>
                          <a:cs typeface="Arial" panose="020B0604020202020204" pitchFamily="34" charset="0"/>
                        </a:rPr>
                        <a:t>русские поселения</a:t>
                      </a:r>
                      <a:endParaRPr lang="ru-RU" sz="2000"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r>
                        <a:rPr lang="ru-RU" sz="2000" dirty="0" smtClean="0">
                          <a:latin typeface="Arial" panose="020B0604020202020204" pitchFamily="34" charset="0"/>
                          <a:cs typeface="Arial" panose="020B0604020202020204" pitchFamily="34" charset="0"/>
                        </a:rPr>
                        <a:t>р. Нева</a:t>
                      </a:r>
                      <a:endParaRPr lang="ru-RU" sz="2000"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r>
                        <a:rPr lang="ru-RU" sz="2000" dirty="0" smtClean="0">
                          <a:latin typeface="Arial" panose="020B0604020202020204" pitchFamily="34" charset="0"/>
                          <a:cs typeface="Arial" panose="020B0604020202020204" pitchFamily="34" charset="0"/>
                        </a:rPr>
                        <a:t>Чудское озеро</a:t>
                      </a:r>
                      <a:endParaRPr lang="ru-RU" sz="2000"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r>
                        <a:rPr lang="ru-RU" sz="2000" dirty="0" smtClean="0">
                          <a:latin typeface="Arial" panose="020B0604020202020204" pitchFamily="34" charset="0"/>
                          <a:cs typeface="Arial" panose="020B0604020202020204" pitchFamily="34" charset="0"/>
                        </a:rPr>
                        <a:t>Куликово поле</a:t>
                      </a:r>
                      <a:endParaRPr lang="ru-RU" sz="2000"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endParaRPr lang="ru-RU" sz="2000" dirty="0">
                        <a:latin typeface="Arial" panose="020B0604020202020204" pitchFamily="34" charset="0"/>
                        <a:cs typeface="Arial" panose="020B0604020202020204" pitchFamily="34" charset="0"/>
                      </a:endParaRPr>
                    </a:p>
                  </a:txBody>
                  <a:tcPr>
                    <a:solidFill>
                      <a:schemeClr val="bg1">
                        <a:alpha val="20000"/>
                      </a:schemeClr>
                    </a:solidFill>
                  </a:tcPr>
                </a:tc>
              </a:tr>
            </a:tbl>
          </a:graphicData>
        </a:graphic>
      </p:graphicFrame>
      <p:sp>
        <p:nvSpPr>
          <p:cNvPr id="7" name="TextBox 6"/>
          <p:cNvSpPr txBox="1"/>
          <p:nvPr/>
        </p:nvSpPr>
        <p:spPr>
          <a:xfrm>
            <a:off x="7740352" y="1340768"/>
            <a:ext cx="1224136" cy="707886"/>
          </a:xfrm>
          <a:prstGeom prst="rect">
            <a:avLst/>
          </a:prstGeom>
          <a:noFill/>
        </p:spPr>
        <p:txBody>
          <a:bodyPr wrap="square" rtlCol="0">
            <a:spAutoFit/>
          </a:bodyPr>
          <a:lstStyle/>
          <a:p>
            <a:r>
              <a:rPr lang="ru-RU" sz="2000" dirty="0" err="1">
                <a:latin typeface="Arial" panose="020B0604020202020204" pitchFamily="34" charset="0"/>
                <a:cs typeface="Arial" panose="020B0604020202020204" pitchFamily="34" charset="0"/>
              </a:rPr>
              <a:t>ф</a:t>
            </a:r>
            <a:r>
              <a:rPr lang="ru-RU" sz="2000" dirty="0" err="1" smtClean="0">
                <a:latin typeface="Arial" panose="020B0604020202020204" pitchFamily="34" charset="0"/>
                <a:cs typeface="Arial" panose="020B0604020202020204" pitchFamily="34" charset="0"/>
              </a:rPr>
              <a:t>ранцу</a:t>
            </a:r>
            <a:endParaRPr lang="ru-RU" sz="2000" dirty="0" smtClean="0">
              <a:latin typeface="Arial" panose="020B0604020202020204" pitchFamily="34" charset="0"/>
              <a:cs typeface="Arial" panose="020B0604020202020204" pitchFamily="34" charset="0"/>
            </a:endParaRPr>
          </a:p>
          <a:p>
            <a:r>
              <a:rPr lang="ru-RU" sz="2000" dirty="0" err="1" smtClean="0">
                <a:latin typeface="Arial" panose="020B0604020202020204" pitchFamily="34" charset="0"/>
                <a:cs typeface="Arial" panose="020B0604020202020204" pitchFamily="34" charset="0"/>
              </a:rPr>
              <a:t>зы</a:t>
            </a:r>
            <a:endParaRPr lang="ru-RU" sz="2000" dirty="0">
              <a:latin typeface="Arial" panose="020B0604020202020204" pitchFamily="34" charset="0"/>
              <a:cs typeface="Arial" panose="020B0604020202020204" pitchFamily="34" charset="0"/>
            </a:endParaRPr>
          </a:p>
        </p:txBody>
      </p:sp>
      <p:sp>
        <p:nvSpPr>
          <p:cNvPr id="8" name="TextBox 7"/>
          <p:cNvSpPr txBox="1"/>
          <p:nvPr/>
        </p:nvSpPr>
        <p:spPr>
          <a:xfrm>
            <a:off x="7739844" y="3717032"/>
            <a:ext cx="1404156" cy="400110"/>
          </a:xfrm>
          <a:prstGeom prst="rect">
            <a:avLst/>
          </a:prstGeom>
          <a:noFill/>
        </p:spPr>
        <p:txBody>
          <a:bodyPr wrap="square" rtlCol="0">
            <a:spAutoFit/>
          </a:bodyPr>
          <a:lstStyle/>
          <a:p>
            <a:r>
              <a:rPr lang="ru-RU" sz="2000" dirty="0" smtClean="0">
                <a:latin typeface="Arial" panose="020B0604020202020204" pitchFamily="34" charset="0"/>
                <a:cs typeface="Arial" panose="020B0604020202020204" pitchFamily="34" charset="0"/>
              </a:rPr>
              <a:t>Бородино</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265615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476672"/>
            <a:ext cx="7772400" cy="1470025"/>
          </a:xfrm>
        </p:spPr>
        <p:txBody>
          <a:bodyPr>
            <a:noAutofit/>
          </a:bodyPr>
          <a:lstStyle/>
          <a:p>
            <a:r>
              <a:rPr lang="ru-RU" b="1" dirty="0" smtClean="0">
                <a:latin typeface="Arial" panose="020B0604020202020204" pitchFamily="34" charset="0"/>
                <a:cs typeface="Arial" panose="020B0604020202020204" pitchFamily="34" charset="0"/>
              </a:rPr>
              <a:t>ОТЕЧЕСТВЕННАЯ </a:t>
            </a:r>
            <a:endParaRPr lang="ru-RU" b="1" dirty="0">
              <a:latin typeface="Arial" panose="020B0604020202020204" pitchFamily="34" charset="0"/>
              <a:cs typeface="Arial" panose="020B0604020202020204" pitchFamily="34" charset="0"/>
            </a:endParaRPr>
          </a:p>
        </p:txBody>
      </p:sp>
      <p:sp>
        <p:nvSpPr>
          <p:cNvPr id="3" name="Подзаголовок 2"/>
          <p:cNvSpPr>
            <a:spLocks noGrp="1"/>
          </p:cNvSpPr>
          <p:nvPr>
            <p:ph type="subTitle" idx="1"/>
          </p:nvPr>
        </p:nvSpPr>
        <p:spPr>
          <a:xfrm>
            <a:off x="1259632" y="1772816"/>
            <a:ext cx="6400800" cy="1752600"/>
          </a:xfrm>
        </p:spPr>
        <p:txBody>
          <a:bodyPr/>
          <a:lstStyle/>
          <a:p>
            <a:r>
              <a:rPr lang="ru-RU" sz="4400" b="1" dirty="0">
                <a:solidFill>
                  <a:schemeClr val="tx1"/>
                </a:solidFill>
                <a:latin typeface="Arial" panose="020B0604020202020204" pitchFamily="34" charset="0"/>
                <a:cs typeface="Arial" panose="020B0604020202020204" pitchFamily="34" charset="0"/>
              </a:rPr>
              <a:t>ВОЙНА</a:t>
            </a:r>
            <a:br>
              <a:rPr lang="ru-RU" sz="4400" b="1" dirty="0">
                <a:solidFill>
                  <a:schemeClr val="tx1"/>
                </a:solidFill>
                <a:latin typeface="Arial" panose="020B0604020202020204" pitchFamily="34" charset="0"/>
                <a:cs typeface="Arial" panose="020B0604020202020204" pitchFamily="34" charset="0"/>
              </a:rPr>
            </a:br>
            <a:r>
              <a:rPr lang="ru-RU" sz="4400" b="1" dirty="0">
                <a:solidFill>
                  <a:schemeClr val="tx1"/>
                </a:solidFill>
                <a:latin typeface="Arial" panose="020B0604020202020204" pitchFamily="34" charset="0"/>
                <a:cs typeface="Arial" panose="020B0604020202020204" pitchFamily="34" charset="0"/>
              </a:rPr>
              <a:t>1812 года</a:t>
            </a:r>
          </a:p>
        </p:txBody>
      </p:sp>
    </p:spTree>
    <p:extLst>
      <p:ext uri="{BB962C8B-B14F-4D97-AF65-F5344CB8AC3E}">
        <p14:creationId xmlns:p14="http://schemas.microsoft.com/office/powerpoint/2010/main" xmlns="" val="219854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На карте жёлтым цветом выделена территория, которую контролировал Наполеон в 1812 году после завоевания ряда государств. Наступила очередь России."/>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3525" t="2750" r="6850" b="31126"/>
          <a:stretch/>
        </p:blipFill>
        <p:spPr bwMode="auto">
          <a:xfrm>
            <a:off x="251520" y="908720"/>
            <a:ext cx="8588789" cy="475252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027875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TotalTime>
  <Words>278</Words>
  <Application>Microsoft Office PowerPoint</Application>
  <PresentationFormat>Экран (4:3)</PresentationFormat>
  <Paragraphs>119</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Урок окружающего мира 4 класс «Начальная школа XXI века»</vt:lpstr>
      <vt:lpstr> Тема урока: Отечественная война  1812 года</vt:lpstr>
      <vt:lpstr>Слайд 3</vt:lpstr>
      <vt:lpstr>Слайд 4</vt:lpstr>
      <vt:lpstr>Слайд 5</vt:lpstr>
      <vt:lpstr>Слайд 6</vt:lpstr>
      <vt:lpstr>Слайд 7</vt:lpstr>
      <vt:lpstr>ОТЕЧЕСТВЕННАЯ </vt:lpstr>
      <vt:lpstr>Слайд 9</vt:lpstr>
      <vt:lpstr>ИМПЕРАТОР      НАПОЛЕОН    </vt:lpstr>
      <vt:lpstr>Слайд 11</vt:lpstr>
      <vt:lpstr>Слайд 12</vt:lpstr>
      <vt:lpstr>Слайд 13</vt:lpstr>
      <vt:lpstr>ГЛАВНОЕ СРАЖЕНИЕ</vt:lpstr>
      <vt:lpstr>Слайд 15</vt:lpstr>
      <vt:lpstr>ФРАНЦУЗЫ  В МОСКВЕ</vt:lpstr>
      <vt:lpstr>ОТСТУПЛЕНИЕ      АРМИИ  НАПОЛЕОНА</vt:lpstr>
      <vt:lpstr>Слайд 18</vt:lpstr>
      <vt:lpstr>Слайд 19</vt:lpstr>
      <vt:lpstr>Слайд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ОТЕЧЕСТВЕННАЯ ВОЙНА 1812 года</dc:title>
  <dc:creator>User</dc:creator>
  <cp:lastModifiedBy>ПК</cp:lastModifiedBy>
  <cp:revision>26</cp:revision>
  <dcterms:created xsi:type="dcterms:W3CDTF">2022-04-26T17:28:47Z</dcterms:created>
  <dcterms:modified xsi:type="dcterms:W3CDTF">2023-02-21T10:26:56Z</dcterms:modified>
</cp:coreProperties>
</file>