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73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1" r:id="rId13"/>
    <p:sldId id="275" r:id="rId14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22" y="-9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2;&#1083;&#1072;&#1076;&#1077;&#1083;&#1077;&#1094;\&#1056;&#1072;&#1073;&#1086;&#1095;&#1080;&#1081;%20&#1089;&#1090;&#1086;&#1083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Лист1!$D$4</c:f>
              <c:strCache>
                <c:ptCount val="1"/>
                <c:pt idx="0">
                  <c:v>5 класс</c:v>
                </c:pt>
              </c:strCache>
            </c:strRef>
          </c:tx>
          <c:cat>
            <c:multiLvlStrRef>
              <c:f>Лист1!$E$2:$J$3</c:f>
              <c:multiLvlStrCache>
                <c:ptCount val="6"/>
                <c:lvl>
                  <c:pt idx="0">
                    <c:v>Начало</c:v>
                  </c:pt>
                  <c:pt idx="1">
                    <c:v>Конец</c:v>
                  </c:pt>
                  <c:pt idx="2">
                    <c:v>Начало</c:v>
                  </c:pt>
                  <c:pt idx="3">
                    <c:v>Конец</c:v>
                  </c:pt>
                  <c:pt idx="4">
                    <c:v>Начало</c:v>
                  </c:pt>
                  <c:pt idx="5">
                    <c:v>Конец</c:v>
                  </c:pt>
                </c:lvl>
                <c:lvl>
                  <c:pt idx="0">
                    <c:v>низкий</c:v>
                  </c:pt>
                  <c:pt idx="2">
                    <c:v>средний </c:v>
                  </c:pt>
                  <c:pt idx="4">
                    <c:v>высокий</c:v>
                  </c:pt>
                </c:lvl>
              </c:multiLvlStrCache>
            </c:multiLvlStrRef>
          </c:cat>
          <c:val>
            <c:numRef>
              <c:f>Лист1!$E$4:$J$4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80</c:v>
                </c:pt>
                <c:pt idx="3">
                  <c:v>65</c:v>
                </c:pt>
                <c:pt idx="4">
                  <c:v>20</c:v>
                </c:pt>
                <c:pt idx="5">
                  <c:v>35</c:v>
                </c:pt>
              </c:numCache>
            </c:numRef>
          </c:val>
        </c:ser>
        <c:ser>
          <c:idx val="1"/>
          <c:order val="1"/>
          <c:tx>
            <c:strRef>
              <c:f>Лист1!$D$5</c:f>
              <c:strCache>
                <c:ptCount val="1"/>
                <c:pt idx="0">
                  <c:v>6 класс</c:v>
                </c:pt>
              </c:strCache>
            </c:strRef>
          </c:tx>
          <c:cat>
            <c:multiLvlStrRef>
              <c:f>Лист1!$E$2:$J$3</c:f>
              <c:multiLvlStrCache>
                <c:ptCount val="6"/>
                <c:lvl>
                  <c:pt idx="0">
                    <c:v>Начало</c:v>
                  </c:pt>
                  <c:pt idx="1">
                    <c:v>Конец</c:v>
                  </c:pt>
                  <c:pt idx="2">
                    <c:v>Начало</c:v>
                  </c:pt>
                  <c:pt idx="3">
                    <c:v>Конец</c:v>
                  </c:pt>
                  <c:pt idx="4">
                    <c:v>Начало</c:v>
                  </c:pt>
                  <c:pt idx="5">
                    <c:v>Конец</c:v>
                  </c:pt>
                </c:lvl>
                <c:lvl>
                  <c:pt idx="0">
                    <c:v>низкий</c:v>
                  </c:pt>
                  <c:pt idx="2">
                    <c:v>средний </c:v>
                  </c:pt>
                  <c:pt idx="4">
                    <c:v>высокий</c:v>
                  </c:pt>
                </c:lvl>
              </c:multiLvlStrCache>
            </c:multiLvlStrRef>
          </c:cat>
          <c:val>
            <c:numRef>
              <c:f>Лист1!$E$5:$J$5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65</c:v>
                </c:pt>
                <c:pt idx="3">
                  <c:v>40</c:v>
                </c:pt>
                <c:pt idx="4">
                  <c:v>35</c:v>
                </c:pt>
                <c:pt idx="5">
                  <c:v>60</c:v>
                </c:pt>
              </c:numCache>
            </c:numRef>
          </c:val>
        </c:ser>
        <c:axId val="54954624"/>
        <c:axId val="55093504"/>
      </c:barChart>
      <c:catAx>
        <c:axId val="549546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ru-RU" sz="1600"/>
                  <a:t>уровень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5093504"/>
        <c:crosses val="autoZero"/>
        <c:auto val="1"/>
        <c:lblAlgn val="ctr"/>
        <c:lblOffset val="100"/>
      </c:catAx>
      <c:valAx>
        <c:axId val="55093504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49546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Рисунок 36"/>
          <p:cNvPicPr/>
          <p:nvPr/>
        </p:nvPicPr>
        <p:blipFill>
          <a:blip r:embed="rId2" cstate="print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 cstate="print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21D7982C-677A-4E4C-B441-A04D0813399B}" type="slidenum">
              <a:rPr lang="ru-RU" sz="1400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" y="0"/>
            <a:ext cx="10080625" cy="7560593"/>
            <a:chOff x="-1" y="0"/>
            <a:chExt cx="10080625" cy="7560593"/>
          </a:xfrm>
        </p:grpSpPr>
        <p:pic>
          <p:nvPicPr>
            <p:cNvPr id="7" name="Picture 2" descr="F:\Для мальчиков\фон техн 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10080625" cy="7560593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431800" y="467469"/>
              <a:ext cx="9145016" cy="6624736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96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TextShape 1"/>
          <p:cNvSpPr txBox="1"/>
          <p:nvPr/>
        </p:nvSpPr>
        <p:spPr>
          <a:xfrm>
            <a:off x="431800" y="1619597"/>
            <a:ext cx="9071640" cy="1875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dirty="0">
                <a:latin typeface="Comic Sans MS" pitchFamily="66" charset="0"/>
              </a:rPr>
              <a:t>Развитие регулятивных универсальных учебных действий на уроках технологии</a:t>
            </a:r>
            <a:endParaRPr dirty="0">
              <a:latin typeface="Comic Sans MS" pitchFamily="66" charset="0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04000" y="4392000"/>
            <a:ext cx="9071640" cy="1761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200" dirty="0">
                <a:latin typeface="Comic Sans MS" pitchFamily="66" charset="0"/>
              </a:rPr>
              <a:t>Воробьев Виталий Евгеньевич, учитель технологии МОУ </a:t>
            </a:r>
            <a:r>
              <a:rPr lang="ru-RU" sz="3200" dirty="0" err="1">
                <a:latin typeface="Comic Sans MS" pitchFamily="66" charset="0"/>
              </a:rPr>
              <a:t>Любимской</a:t>
            </a:r>
            <a:r>
              <a:rPr lang="ru-RU" sz="3200" dirty="0">
                <a:latin typeface="Comic Sans MS" pitchFamily="66" charset="0"/>
              </a:rPr>
              <a:t> СОШ</a:t>
            </a:r>
            <a:endParaRPr dirty="0">
              <a:latin typeface="Comic Sans MS" pitchFamily="66" charset="0"/>
            </a:endParaRPr>
          </a:p>
        </p:txBody>
      </p:sp>
      <p:sp>
        <p:nvSpPr>
          <p:cNvPr id="41" name="TextShape 3"/>
          <p:cNvSpPr txBox="1"/>
          <p:nvPr/>
        </p:nvSpPr>
        <p:spPr>
          <a:xfrm>
            <a:off x="647824" y="539477"/>
            <a:ext cx="8712968" cy="28803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dirty="0">
                <a:latin typeface="Comic Sans MS" pitchFamily="66" charset="0"/>
              </a:rPr>
              <a:t>Муниципальный этап конкурса «Учитель года России» в 2020 году</a:t>
            </a:r>
            <a:endParaRPr dirty="0">
              <a:latin typeface="Comic Sans MS" pitchFamily="66" charset="0"/>
            </a:endParaRPr>
          </a:p>
        </p:txBody>
      </p:sp>
      <p:sp>
        <p:nvSpPr>
          <p:cNvPr id="42" name="TextShape 4"/>
          <p:cNvSpPr txBox="1"/>
          <p:nvPr/>
        </p:nvSpPr>
        <p:spPr>
          <a:xfrm>
            <a:off x="3888184" y="6804173"/>
            <a:ext cx="2664408" cy="46821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dirty="0">
                <a:latin typeface="Comic Sans MS" pitchFamily="66" charset="0"/>
              </a:rPr>
              <a:t>г. Любим, 10.10.2019</a:t>
            </a:r>
            <a:endParaRPr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-1" y="0"/>
            <a:ext cx="10080625" cy="7560593"/>
            <a:chOff x="-1" y="0"/>
            <a:chExt cx="10080625" cy="7560593"/>
          </a:xfrm>
        </p:grpSpPr>
        <p:pic>
          <p:nvPicPr>
            <p:cNvPr id="6" name="Picture 2" descr="F:\Для мальчиков\фон техн 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10080625" cy="7560593"/>
            </a:xfrm>
            <a:prstGeom prst="rect">
              <a:avLst/>
            </a:prstGeom>
            <a:noFill/>
          </p:spPr>
        </p:pic>
        <p:sp>
          <p:nvSpPr>
            <p:cNvPr id="7" name="Прямоугольник 6"/>
            <p:cNvSpPr/>
            <p:nvPr/>
          </p:nvSpPr>
          <p:spPr>
            <a:xfrm>
              <a:off x="431800" y="467469"/>
              <a:ext cx="9145016" cy="6624736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96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3" name="TextShape 1"/>
          <p:cNvSpPr txBox="1"/>
          <p:nvPr/>
        </p:nvSpPr>
        <p:spPr>
          <a:xfrm>
            <a:off x="503808" y="539477"/>
            <a:ext cx="9071640" cy="9361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Оцените изделие по заданным критериям. Укажите, что можно улучшить в данном изделии.</a:t>
            </a:r>
            <a:endParaRPr sz="2800" dirty="0"/>
          </a:p>
        </p:txBody>
      </p:sp>
      <p:sp>
        <p:nvSpPr>
          <p:cNvPr id="6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59992" y="2051645"/>
            <a:ext cx="625062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Малый расход материалов (Экономичность).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Простота конструкции.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Простота технологии изготовления.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Эстетичность (красивый внешний вид).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Безопасные приемы работы.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Максимальное количество баллов – 5.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3" descr="E:\Воробьев 2019\IMG_20191010_084626.jpg"/>
          <p:cNvPicPr>
            <a:picLocks noChangeAspect="1" noChangeArrowheads="1"/>
          </p:cNvPicPr>
          <p:nvPr/>
        </p:nvPicPr>
        <p:blipFill>
          <a:blip r:embed="rId3" cstate="print">
            <a:lum bright="10000" contrast="30000"/>
          </a:blip>
          <a:srcRect/>
          <a:stretch>
            <a:fillRect/>
          </a:stretch>
        </p:blipFill>
        <p:spPr bwMode="auto">
          <a:xfrm rot="5400000">
            <a:off x="1501622" y="4318131"/>
            <a:ext cx="2342405" cy="3123206"/>
          </a:xfrm>
          <a:prstGeom prst="rect">
            <a:avLst/>
          </a:prstGeom>
          <a:noFill/>
        </p:spPr>
      </p:pic>
      <p:pic>
        <p:nvPicPr>
          <p:cNvPr id="1028" name="Picture 4" descr="E:\Воробьев 2019\IMG_20191010_0847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54692" y="4708531"/>
            <a:ext cx="3143272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" y="0"/>
            <a:ext cx="10080625" cy="7560593"/>
            <a:chOff x="-1" y="0"/>
            <a:chExt cx="10080625" cy="7560593"/>
          </a:xfrm>
        </p:grpSpPr>
        <p:pic>
          <p:nvPicPr>
            <p:cNvPr id="5" name="Picture 2" descr="F:\Для мальчиков\фон техн 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10080625" cy="7560593"/>
            </a:xfrm>
            <a:prstGeom prst="rect">
              <a:avLst/>
            </a:prstGeom>
            <a:noFill/>
          </p:spPr>
        </p:pic>
        <p:sp>
          <p:nvSpPr>
            <p:cNvPr id="6" name="Прямоугольник 5"/>
            <p:cNvSpPr/>
            <p:nvPr/>
          </p:nvSpPr>
          <p:spPr>
            <a:xfrm>
              <a:off x="431800" y="467469"/>
              <a:ext cx="9145016" cy="6624736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96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7" name="TextShape 1"/>
          <p:cNvSpPr txBox="1"/>
          <p:nvPr/>
        </p:nvSpPr>
        <p:spPr>
          <a:xfrm>
            <a:off x="396842" y="565127"/>
            <a:ext cx="9071640" cy="16925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Оценивание правильности выполнения последовательности действий (подготовка рабочего места)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325536" y="2279639"/>
          <a:ext cx="7643866" cy="4338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-1" y="0"/>
            <a:ext cx="10080625" cy="7560593"/>
            <a:chOff x="-1" y="0"/>
            <a:chExt cx="10080625" cy="7560593"/>
          </a:xfrm>
        </p:grpSpPr>
        <p:pic>
          <p:nvPicPr>
            <p:cNvPr id="9" name="Picture 2" descr="F:\Для мальчиков\фон техн 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10080625" cy="7560593"/>
            </a:xfrm>
            <a:prstGeom prst="rect">
              <a:avLst/>
            </a:prstGeom>
            <a:noFill/>
          </p:spPr>
        </p:pic>
        <p:sp>
          <p:nvSpPr>
            <p:cNvPr id="10" name="Прямоугольник 9"/>
            <p:cNvSpPr/>
            <p:nvPr/>
          </p:nvSpPr>
          <p:spPr>
            <a:xfrm>
              <a:off x="431800" y="467469"/>
              <a:ext cx="9145016" cy="6624736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96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/>
          </p:nvPr>
        </p:nvSpPr>
        <p:spPr>
          <a:xfrm>
            <a:off x="504000" y="1835621"/>
            <a:ext cx="9071640" cy="3600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Систематизация дидактического материала по развитию регулятивных УУД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Поиск приёмов и разработка заданий для определения идей и формулирования тем проектов обучающихся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 по определению и описанию показателей эффективности работы над данной темой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4000" y="539476"/>
            <a:ext cx="9071640" cy="1024003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Перспективы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" y="0"/>
            <a:ext cx="10080625" cy="7560593"/>
            <a:chOff x="-1" y="0"/>
            <a:chExt cx="10080625" cy="7560593"/>
          </a:xfrm>
        </p:grpSpPr>
        <p:pic>
          <p:nvPicPr>
            <p:cNvPr id="7" name="Picture 2" descr="F:\Для мальчиков\фон техн 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10080625" cy="7560593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431800" y="467469"/>
              <a:ext cx="9145016" cy="6624736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96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TextShape 1"/>
          <p:cNvSpPr txBox="1"/>
          <p:nvPr/>
        </p:nvSpPr>
        <p:spPr>
          <a:xfrm>
            <a:off x="431800" y="1619597"/>
            <a:ext cx="9071640" cy="1875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dirty="0">
                <a:latin typeface="Comic Sans MS" pitchFamily="66" charset="0"/>
              </a:rPr>
              <a:t>Развитие регулятивных универсальных учебных действий на уроках технологии</a:t>
            </a:r>
            <a:endParaRPr dirty="0">
              <a:latin typeface="Comic Sans MS" pitchFamily="66" charset="0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04000" y="4392000"/>
            <a:ext cx="9071640" cy="1761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200" dirty="0">
                <a:latin typeface="Comic Sans MS" pitchFamily="66" charset="0"/>
              </a:rPr>
              <a:t>Воробьев Виталий Евгеньевич, учитель технологии МОУ </a:t>
            </a:r>
            <a:r>
              <a:rPr lang="ru-RU" sz="3200" dirty="0" err="1">
                <a:latin typeface="Comic Sans MS" pitchFamily="66" charset="0"/>
              </a:rPr>
              <a:t>Любимской</a:t>
            </a:r>
            <a:r>
              <a:rPr lang="ru-RU" sz="3200" dirty="0">
                <a:latin typeface="Comic Sans MS" pitchFamily="66" charset="0"/>
              </a:rPr>
              <a:t> СОШ</a:t>
            </a:r>
            <a:endParaRPr dirty="0">
              <a:latin typeface="Comic Sans MS" pitchFamily="66" charset="0"/>
            </a:endParaRPr>
          </a:p>
        </p:txBody>
      </p:sp>
      <p:sp>
        <p:nvSpPr>
          <p:cNvPr id="41" name="TextShape 3"/>
          <p:cNvSpPr txBox="1"/>
          <p:nvPr/>
        </p:nvSpPr>
        <p:spPr>
          <a:xfrm>
            <a:off x="647824" y="539477"/>
            <a:ext cx="8712968" cy="28803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dirty="0">
                <a:latin typeface="Comic Sans MS" pitchFamily="66" charset="0"/>
              </a:rPr>
              <a:t>Муниципальный этап конкурса «Учитель года России» в 2020 году</a:t>
            </a:r>
            <a:endParaRPr dirty="0">
              <a:latin typeface="Comic Sans MS" pitchFamily="66" charset="0"/>
            </a:endParaRPr>
          </a:p>
        </p:txBody>
      </p:sp>
      <p:sp>
        <p:nvSpPr>
          <p:cNvPr id="42" name="TextShape 4"/>
          <p:cNvSpPr txBox="1"/>
          <p:nvPr/>
        </p:nvSpPr>
        <p:spPr>
          <a:xfrm>
            <a:off x="3888184" y="6804173"/>
            <a:ext cx="2664408" cy="46821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dirty="0">
                <a:latin typeface="Comic Sans MS" pitchFamily="66" charset="0"/>
              </a:rPr>
              <a:t>г. Любим, 10.10.2019</a:t>
            </a:r>
            <a:endParaRPr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" y="0"/>
            <a:ext cx="10080625" cy="7560593"/>
            <a:chOff x="-1" y="0"/>
            <a:chExt cx="10080625" cy="7560593"/>
          </a:xfrm>
        </p:grpSpPr>
        <p:pic>
          <p:nvPicPr>
            <p:cNvPr id="5" name="Picture 2" descr="F:\Для мальчиков\фон техн 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10080625" cy="7560593"/>
            </a:xfrm>
            <a:prstGeom prst="rect">
              <a:avLst/>
            </a:prstGeom>
            <a:noFill/>
          </p:spPr>
        </p:pic>
        <p:sp>
          <p:nvSpPr>
            <p:cNvPr id="6" name="Прямоугольник 5"/>
            <p:cNvSpPr/>
            <p:nvPr/>
          </p:nvSpPr>
          <p:spPr>
            <a:xfrm>
              <a:off x="431800" y="467469"/>
              <a:ext cx="9145016" cy="6624736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96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TextShape 1"/>
          <p:cNvSpPr txBox="1"/>
          <p:nvPr/>
        </p:nvSpPr>
        <p:spPr>
          <a:xfrm>
            <a:off x="504000" y="611485"/>
            <a:ext cx="9071640" cy="174831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600" b="1" dirty="0">
                <a:latin typeface="Times New Roman"/>
              </a:rPr>
              <a:t>Цель</a:t>
            </a:r>
            <a:r>
              <a:rPr lang="ru-RU" sz="3600" dirty="0">
                <a:latin typeface="Times New Roman"/>
              </a:rPr>
              <a:t>: </a:t>
            </a:r>
            <a:r>
              <a:rPr lang="ru-RU" sz="3600" dirty="0" err="1">
                <a:latin typeface="Times New Roman"/>
              </a:rPr>
              <a:t>п</a:t>
            </a:r>
            <a:r>
              <a:rPr lang="en-US" sz="3600" dirty="0" err="1">
                <a:latin typeface="Times New Roman"/>
              </a:rPr>
              <a:t>редставить</a:t>
            </a:r>
            <a:r>
              <a:rPr lang="en-US" sz="3600" dirty="0">
                <a:latin typeface="Times New Roman"/>
              </a:rPr>
              <a:t> </a:t>
            </a:r>
            <a:r>
              <a:rPr lang="en-US" sz="3600" dirty="0" err="1">
                <a:latin typeface="Times New Roman"/>
              </a:rPr>
              <a:t>опыт</a:t>
            </a:r>
            <a:r>
              <a:rPr lang="en-US" sz="3600" dirty="0">
                <a:latin typeface="Times New Roman"/>
              </a:rPr>
              <a:t> </a:t>
            </a:r>
            <a:r>
              <a:rPr lang="en-US" sz="3600" dirty="0" err="1">
                <a:latin typeface="Times New Roman"/>
              </a:rPr>
              <a:t>работы</a:t>
            </a:r>
            <a:r>
              <a:rPr lang="en-US" sz="3600" dirty="0">
                <a:latin typeface="Times New Roman"/>
              </a:rPr>
              <a:t> </a:t>
            </a:r>
            <a:r>
              <a:rPr lang="en-US" sz="3600" dirty="0" err="1">
                <a:latin typeface="Times New Roman"/>
              </a:rPr>
              <a:t>по</a:t>
            </a:r>
            <a:r>
              <a:rPr lang="en-US" sz="3600" dirty="0">
                <a:latin typeface="Times New Roman"/>
              </a:rPr>
              <a:t> </a:t>
            </a:r>
            <a:r>
              <a:rPr lang="en-US" sz="3600" dirty="0" err="1">
                <a:latin typeface="Times New Roman"/>
              </a:rPr>
              <a:t>развитию</a:t>
            </a:r>
            <a:r>
              <a:rPr lang="en-US" sz="3600" dirty="0">
                <a:latin typeface="Times New Roman"/>
              </a:rPr>
              <a:t> </a:t>
            </a:r>
            <a:r>
              <a:rPr lang="ru-RU" sz="3600" dirty="0">
                <a:latin typeface="Times New Roman"/>
              </a:rPr>
              <a:t>регулятивных </a:t>
            </a:r>
            <a:r>
              <a:rPr lang="en-US" sz="3600" dirty="0" err="1">
                <a:latin typeface="Times New Roman"/>
              </a:rPr>
              <a:t>универсальных</a:t>
            </a:r>
            <a:r>
              <a:rPr lang="en-US" sz="3600" dirty="0">
                <a:latin typeface="Times New Roman"/>
              </a:rPr>
              <a:t> </a:t>
            </a:r>
            <a:r>
              <a:rPr lang="en-US" sz="3600" dirty="0" err="1">
                <a:latin typeface="Times New Roman"/>
              </a:rPr>
              <a:t>учебных</a:t>
            </a:r>
            <a:r>
              <a:rPr lang="en-US" sz="3600" dirty="0">
                <a:latin typeface="Times New Roman"/>
              </a:rPr>
              <a:t> </a:t>
            </a:r>
            <a:r>
              <a:rPr lang="en-US" sz="3600" dirty="0" err="1">
                <a:latin typeface="Times New Roman"/>
              </a:rPr>
              <a:t>действий</a:t>
            </a:r>
            <a:r>
              <a:rPr lang="en-US" sz="3600" dirty="0">
                <a:latin typeface="Times New Roman"/>
              </a:rPr>
              <a:t> </a:t>
            </a:r>
            <a:r>
              <a:rPr lang="ru-RU" sz="3600" dirty="0">
                <a:latin typeface="Times New Roman"/>
              </a:rPr>
              <a:t>средствами уроков технологии.</a:t>
            </a:r>
            <a:endParaRPr dirty="0"/>
          </a:p>
        </p:txBody>
      </p:sp>
      <p:sp>
        <p:nvSpPr>
          <p:cNvPr id="44" name="TextShape 2"/>
          <p:cNvSpPr txBox="1"/>
          <p:nvPr/>
        </p:nvSpPr>
        <p:spPr>
          <a:xfrm>
            <a:off x="504000" y="2699717"/>
            <a:ext cx="9071640" cy="3960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1. 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зучить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приемы и методы, направленные на развитие регулятивных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УУД.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Разработать дидактический материал, направленный на развитие регулятивных УУД на уроках технологии.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Проанализировать результаты работы по данному направлению.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" y="0"/>
            <a:ext cx="10080625" cy="7560593"/>
            <a:chOff x="-1" y="0"/>
            <a:chExt cx="10080625" cy="7560593"/>
          </a:xfrm>
        </p:grpSpPr>
        <p:pic>
          <p:nvPicPr>
            <p:cNvPr id="5" name="Picture 2" descr="F:\Для мальчиков\фон техн 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10080625" cy="7560593"/>
            </a:xfrm>
            <a:prstGeom prst="rect">
              <a:avLst/>
            </a:prstGeom>
            <a:noFill/>
          </p:spPr>
        </p:pic>
        <p:sp>
          <p:nvSpPr>
            <p:cNvPr id="6" name="Прямоугольник 5"/>
            <p:cNvSpPr/>
            <p:nvPr/>
          </p:nvSpPr>
          <p:spPr>
            <a:xfrm>
              <a:off x="431800" y="467469"/>
              <a:ext cx="9145016" cy="6624736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96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5" name="TextShape 1"/>
          <p:cNvSpPr txBox="1"/>
          <p:nvPr/>
        </p:nvSpPr>
        <p:spPr>
          <a:xfrm>
            <a:off x="504000" y="173520"/>
            <a:ext cx="9071640" cy="94202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Регулятивные УУД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75816" y="1043533"/>
            <a:ext cx="9001000" cy="60124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как постановка учебной задачи на основе соотнесения того, что уже известно и усвоено учащимся, и того, что еще неизвестно;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определение последовательности промежуточных целей с учетом конечного результата; составление плана и последовательности действий;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прогнозирование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– предвосхищение результата и уровня усвоения знаний, его временных характеристик;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в форме сличения способа действия и его результата с заданным эталоном с целью обнаружения отклонений и отличий от эталона;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коррекция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– внесение необходимых дополнений и корректив в план и способ действия в случае расхождения эталона, реального действия и его результата;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оценка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– выделение и осознание учащимся того, что уже усвоено и что еще нужно усвоить, осознание качества и уровня усвоения;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как способность к мобилизации сил и энергии, к волевому усилию (к выбору в ситуации мотивационного конфликта) и к преодолению препятствий.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" y="0"/>
            <a:ext cx="10080625" cy="7560593"/>
            <a:chOff x="-1" y="0"/>
            <a:chExt cx="10080625" cy="7560593"/>
          </a:xfrm>
        </p:grpSpPr>
        <p:pic>
          <p:nvPicPr>
            <p:cNvPr id="5" name="Picture 2" descr="F:\Для мальчиков\фон техн 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10080625" cy="7560593"/>
            </a:xfrm>
            <a:prstGeom prst="rect">
              <a:avLst/>
            </a:prstGeom>
            <a:noFill/>
          </p:spPr>
        </p:pic>
        <p:sp>
          <p:nvSpPr>
            <p:cNvPr id="6" name="Прямоугольник 5"/>
            <p:cNvSpPr/>
            <p:nvPr/>
          </p:nvSpPr>
          <p:spPr>
            <a:xfrm>
              <a:off x="431800" y="467469"/>
              <a:ext cx="9145016" cy="6624736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96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5" name="TextShape 1"/>
          <p:cNvSpPr txBox="1"/>
          <p:nvPr/>
        </p:nvSpPr>
        <p:spPr>
          <a:xfrm>
            <a:off x="504000" y="467469"/>
            <a:ext cx="9071640" cy="792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Предмет технология и регулятивные УУД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863848" y="2051645"/>
            <a:ext cx="8280920" cy="500435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инструкции работы с инструментами,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правила организации рабочего места,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последовательности выполнения изделий,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технологические карты выполнения изделия,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эскиз как эталон будущего изделия,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пооперационный контроль выполнения изделия,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проектная деятельность,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lnSpc>
                <a:spcPct val="100000"/>
              </a:lnSpc>
              <a:buFontTx/>
              <a:buChar char="-"/>
            </a:pPr>
            <a:endParaRPr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-1" y="0"/>
            <a:ext cx="10080625" cy="7560593"/>
            <a:chOff x="-1" y="0"/>
            <a:chExt cx="10080625" cy="7560593"/>
          </a:xfrm>
        </p:grpSpPr>
        <p:pic>
          <p:nvPicPr>
            <p:cNvPr id="6" name="Picture 2" descr="F:\Для мальчиков\фон техн 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10080625" cy="7560593"/>
            </a:xfrm>
            <a:prstGeom prst="rect">
              <a:avLst/>
            </a:prstGeom>
            <a:noFill/>
          </p:spPr>
        </p:pic>
        <p:sp>
          <p:nvSpPr>
            <p:cNvPr id="7" name="Прямоугольник 6"/>
            <p:cNvSpPr/>
            <p:nvPr/>
          </p:nvSpPr>
          <p:spPr>
            <a:xfrm>
              <a:off x="431800" y="467469"/>
              <a:ext cx="9145016" cy="6624736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96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2520032" y="1331565"/>
            <a:ext cx="5291542" cy="540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  <a:tabLst>
                <a:tab pos="261938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Мозговой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штурм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Тема-вопрос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Работа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над понятием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Исключение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Домысливание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Проблемная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ситуация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Группировка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Подводящий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диалог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Собери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слово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ea typeface="Times New Roman;Times New Roman"/>
                <a:cs typeface="Times New Roman" pitchFamily="18" charset="0"/>
              </a:rPr>
              <a:t> Проблема </a:t>
            </a:r>
            <a:r>
              <a:rPr lang="ru-RU" sz="2800" dirty="0">
                <a:latin typeface="Times New Roman" pitchFamily="18" charset="0"/>
                <a:ea typeface="Times New Roman;Times New Roman"/>
                <a:cs typeface="Times New Roman" pitchFamily="18" charset="0"/>
              </a:rPr>
              <a:t>предыдущего</a:t>
            </a:r>
            <a:r>
              <a:rPr lang="en-US" sz="2800" dirty="0">
                <a:latin typeface="Times New Roman" pitchFamily="18" charset="0"/>
                <a:ea typeface="Times New Roman;Times New Roman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Times New Roman;Times New Roman"/>
                <a:cs typeface="Times New Roman" pitchFamily="18" charset="0"/>
              </a:rPr>
              <a:t>урока</a:t>
            </a:r>
            <a:endParaRPr lang="ru-RU" sz="2800" b="1" dirty="0">
              <a:latin typeface="Times New Roman" pitchFamily="18" charset="0"/>
              <a:ea typeface="Times New Roman;Times New Roman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ea typeface="Times New Roman;Times New Roman"/>
                <a:cs typeface="Times New Roman" pitchFamily="18" charset="0"/>
              </a:rPr>
              <a:t>…</a:t>
            </a:r>
            <a:r>
              <a:rPr lang="ru-RU" sz="2800" dirty="0">
                <a:latin typeface="Times New Roman" pitchFamily="18" charset="0"/>
                <a:ea typeface="Times New Roman;Times New Roman"/>
                <a:cs typeface="Times New Roman" pitchFamily="18" charset="0"/>
              </a:rPr>
              <a:t> 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1800" y="251445"/>
            <a:ext cx="9071640" cy="1262160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Times New Roman" pitchFamily="18" charset="0"/>
                <a:ea typeface="Times New Roman;Times New Roman"/>
                <a:cs typeface="Times New Roman" pitchFamily="18" charset="0"/>
              </a:rPr>
              <a:t>Приёмы </a:t>
            </a:r>
            <a:r>
              <a:rPr lang="ru-RU" sz="3600" b="1" dirty="0" err="1" smtClean="0">
                <a:latin typeface="Times New Roman" pitchFamily="18" charset="0"/>
                <a:ea typeface="Times New Roman;Times New Roman"/>
                <a:cs typeface="Times New Roman" pitchFamily="18" charset="0"/>
              </a:rPr>
              <a:t>целеполагания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-1" y="0"/>
            <a:ext cx="10080625" cy="7560593"/>
            <a:chOff x="-1" y="0"/>
            <a:chExt cx="10080625" cy="7560593"/>
          </a:xfrm>
        </p:grpSpPr>
        <p:pic>
          <p:nvPicPr>
            <p:cNvPr id="11" name="Picture 2" descr="F:\Для мальчиков\фон техн 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10080625" cy="7560593"/>
            </a:xfrm>
            <a:prstGeom prst="rect">
              <a:avLst/>
            </a:prstGeom>
            <a:noFill/>
          </p:spPr>
        </p:pic>
        <p:sp>
          <p:nvSpPr>
            <p:cNvPr id="12" name="Прямоугольник 11"/>
            <p:cNvSpPr/>
            <p:nvPr/>
          </p:nvSpPr>
          <p:spPr>
            <a:xfrm>
              <a:off x="431800" y="467469"/>
              <a:ext cx="9145016" cy="6624736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96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503808" y="1763613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4000" y="539477"/>
            <a:ext cx="9071640" cy="1224135"/>
          </a:xfrm>
        </p:spPr>
        <p:txBody>
          <a:bodyPr/>
          <a:lstStyle/>
          <a:p>
            <a:r>
              <a:rPr lang="ru-RU" sz="2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Задание. </a:t>
            </a:r>
            <a:r>
              <a:rPr lang="ru-RU" sz="28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Определите, какое изделие может быть изготовлено с помощью представленного набора инструментов и материалов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84128" y="6300117"/>
            <a:ext cx="4028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Изготовление скворечника.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7" descr="https://forest-wood.ru/images/1doska_statya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23888" y="2483693"/>
            <a:ext cx="2232248" cy="168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8" descr="https://static5.depositphotos.com/1025920/454/i/950/depositphotos_4549012-stock-photo-ruler-and-pencil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0192" y="2123653"/>
            <a:ext cx="195005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Рисунок 9" descr="https://images.ru.prom.st/545684404_w640_h640_nozhovka-po-derevu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293" t="29936" r="3101" b="29436"/>
          <a:stretch>
            <a:fillRect/>
          </a:stretch>
        </p:blipFill>
        <p:spPr bwMode="auto">
          <a:xfrm>
            <a:off x="1727944" y="4643933"/>
            <a:ext cx="4247912" cy="1411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Рисунок 10" descr="https://adventheatairandplumbing.com/wp-content/uploads/2014/06/87603207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l="25980" r="20781"/>
          <a:stretch>
            <a:fillRect/>
          </a:stretch>
        </p:blipFill>
        <p:spPr bwMode="auto">
          <a:xfrm>
            <a:off x="6696496" y="2627709"/>
            <a:ext cx="1878707" cy="235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" y="0"/>
            <a:ext cx="10080625" cy="7560593"/>
            <a:chOff x="-1" y="0"/>
            <a:chExt cx="10080625" cy="7560593"/>
          </a:xfrm>
        </p:grpSpPr>
        <p:pic>
          <p:nvPicPr>
            <p:cNvPr id="5" name="Picture 2" descr="F:\Для мальчиков\фон техн 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10080625" cy="7560593"/>
            </a:xfrm>
            <a:prstGeom prst="rect">
              <a:avLst/>
            </a:prstGeom>
            <a:noFill/>
          </p:spPr>
        </p:pic>
        <p:sp>
          <p:nvSpPr>
            <p:cNvPr id="6" name="Прямоугольник 5"/>
            <p:cNvSpPr/>
            <p:nvPr/>
          </p:nvSpPr>
          <p:spPr>
            <a:xfrm>
              <a:off x="431800" y="467469"/>
              <a:ext cx="9145016" cy="6624736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96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8" name="TextShape 2"/>
          <p:cNvSpPr txBox="1"/>
          <p:nvPr/>
        </p:nvSpPr>
        <p:spPr>
          <a:xfrm>
            <a:off x="1223888" y="755501"/>
            <a:ext cx="7560840" cy="54699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ru-RU" sz="3600" b="1" dirty="0" smtClean="0">
                <a:latin typeface="Times New Roman" pitchFamily="18" charset="0"/>
                <a:ea typeface="Times New Roman;Times New Roman"/>
                <a:cs typeface="Times New Roman" pitchFamily="18" charset="0"/>
              </a:rPr>
              <a:t>Приёмы по формированию умения планировать деятельность: 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обсуждение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готового плана решения учебной задачи; 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работа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деформированным планом решения учебной задачи; 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использование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плана с недостающими или избыточными пунктами; 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составление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своего плана решения учебной задачи.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-1" y="0"/>
            <a:ext cx="10080625" cy="7560593"/>
            <a:chOff x="-1" y="0"/>
            <a:chExt cx="10080625" cy="7560593"/>
          </a:xfrm>
        </p:grpSpPr>
        <p:pic>
          <p:nvPicPr>
            <p:cNvPr id="8" name="Picture 2" descr="F:\Для мальчиков\фон техн 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10080625" cy="7560593"/>
            </a:xfrm>
            <a:prstGeom prst="rect">
              <a:avLst/>
            </a:prstGeom>
            <a:noFill/>
          </p:spPr>
        </p:pic>
        <p:sp>
          <p:nvSpPr>
            <p:cNvPr id="9" name="Прямоугольник 8"/>
            <p:cNvSpPr/>
            <p:nvPr/>
          </p:nvSpPr>
          <p:spPr>
            <a:xfrm>
              <a:off x="431800" y="467469"/>
              <a:ext cx="9145016" cy="6624736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96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280" y="279375"/>
            <a:ext cx="9071640" cy="1262160"/>
          </a:xfrm>
        </p:spPr>
        <p:txBody>
          <a:bodyPr/>
          <a:lstStyle/>
          <a:p>
            <a:r>
              <a:rPr lang="ru-RU" sz="2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Задание</a:t>
            </a:r>
            <a:r>
              <a:rPr lang="ru-RU" sz="28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Подберите изделие к представленной последовательности изготовления</a:t>
            </a:r>
            <a:r>
              <a:rPr lang="ru-RU" sz="28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Объясните свой выбор.</a:t>
            </a:r>
            <a:endParaRPr lang="ru-RU" sz="2800" kern="120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92040" y="1619597"/>
            <a:ext cx="525474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Выбор заготовки.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Разметка заготовки.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Установить заготовку в центры на токарный станок по обработке древесины.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Обработать заготовку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рейером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(стамеской для черновой (первичной) обработки древесины).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 Придать заготовке форму будущего изделия.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Обработать заготовку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майселем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(стамеской для чистовой обработке древесины).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7. Шлифовать полученное изделие наждачной бумагой.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78010479_large_ss_ps_fun_easy_ss_proj_103"/>
          <p:cNvPicPr>
            <a:picLocks noChangeAspect="1" noChangeArrowheads="1"/>
          </p:cNvPicPr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287784" y="2411685"/>
            <a:ext cx="21336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700-nw"/>
          <p:cNvPicPr>
            <a:picLocks noChangeAspect="1" noChangeArrowheads="1"/>
          </p:cNvPicPr>
          <p:nvPr/>
        </p:nvPicPr>
        <p:blipFill>
          <a:blip r:embed="rId4" cstate="print">
            <a:lum bright="-10000" contrast="10000"/>
          </a:blip>
          <a:srcRect t="21538" r="1923" b="21924"/>
          <a:stretch>
            <a:fillRect/>
          </a:stretch>
        </p:blipFill>
        <p:spPr bwMode="auto">
          <a:xfrm>
            <a:off x="7344568" y="3779837"/>
            <a:ext cx="24288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вал 9"/>
          <p:cNvSpPr/>
          <p:nvPr/>
        </p:nvSpPr>
        <p:spPr>
          <a:xfrm>
            <a:off x="7183452" y="3565523"/>
            <a:ext cx="2897173" cy="20002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-1" y="0"/>
            <a:ext cx="10080625" cy="7560593"/>
            <a:chOff x="-1" y="0"/>
            <a:chExt cx="10080625" cy="7560593"/>
          </a:xfrm>
        </p:grpSpPr>
        <p:pic>
          <p:nvPicPr>
            <p:cNvPr id="6" name="Picture 2" descr="F:\Для мальчиков\фон техн 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10080625" cy="7560593"/>
            </a:xfrm>
            <a:prstGeom prst="rect">
              <a:avLst/>
            </a:prstGeom>
            <a:noFill/>
          </p:spPr>
        </p:pic>
        <p:sp>
          <p:nvSpPr>
            <p:cNvPr id="7" name="Прямоугольник 6"/>
            <p:cNvSpPr/>
            <p:nvPr/>
          </p:nvSpPr>
          <p:spPr>
            <a:xfrm>
              <a:off x="431800" y="467469"/>
              <a:ext cx="9145016" cy="6624736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96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2" name="TextShape 2"/>
          <p:cNvSpPr txBox="1"/>
          <p:nvPr/>
        </p:nvSpPr>
        <p:spPr>
          <a:xfrm>
            <a:off x="1943968" y="1907629"/>
            <a:ext cx="5760448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сравнение с эталоном,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оценивание изделия по предложенным критериям,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разработка собственных критериев,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взаимооценивание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самооценивание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контроль за правильностью и полнотой выполнения операций,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91840" y="467469"/>
            <a:ext cx="7848872" cy="1296144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ea typeface="Times New Roman;Times New Roman"/>
                <a:cs typeface="Times New Roman" pitchFamily="18" charset="0"/>
              </a:rPr>
              <a:t>Приёмы по формированию умения оценивать: </a:t>
            </a:r>
            <a:r>
              <a:rPr lang="ru-RU" b="1" dirty="0" smtClean="0">
                <a:latin typeface="Times New Roman" pitchFamily="18" charset="0"/>
                <a:ea typeface="Times New Roman;Times New Roman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ea typeface="Times New Roman;Times New Roman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481</Words>
  <Application>Microsoft Office PowerPoint</Application>
  <PresentationFormat>Произвольный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Слайд 1</vt:lpstr>
      <vt:lpstr>Слайд 2</vt:lpstr>
      <vt:lpstr>Слайд 3</vt:lpstr>
      <vt:lpstr>Слайд 4</vt:lpstr>
      <vt:lpstr>Приёмы целеполагания</vt:lpstr>
      <vt:lpstr>Задание. Определите, какое изделие может быть изготовлено с помощью представленного набора инструментов и материалов. </vt:lpstr>
      <vt:lpstr>Слайд 7</vt:lpstr>
      <vt:lpstr>Задание. Подберите изделие к представленной последовательности изготовления. Объясните свой выбор.</vt:lpstr>
      <vt:lpstr>Приёмы по формированию умения оценивать:  </vt:lpstr>
      <vt:lpstr>Слайд 10</vt:lpstr>
      <vt:lpstr>Слайд 11</vt:lpstr>
      <vt:lpstr>Перспективы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dell_user</cp:lastModifiedBy>
  <cp:revision>24</cp:revision>
  <dcterms:modified xsi:type="dcterms:W3CDTF">2019-10-10T06:31:28Z</dcterms:modified>
</cp:coreProperties>
</file>