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257" r:id="rId2"/>
    <p:sldId id="271" r:id="rId3"/>
    <p:sldId id="273" r:id="rId4"/>
    <p:sldId id="259" r:id="rId5"/>
    <p:sldId id="270" r:id="rId6"/>
    <p:sldId id="258" r:id="rId7"/>
    <p:sldId id="260" r:id="rId8"/>
    <p:sldId id="269" r:id="rId9"/>
    <p:sldId id="261" r:id="rId10"/>
    <p:sldId id="256" r:id="rId11"/>
    <p:sldId id="285" r:id="rId12"/>
    <p:sldId id="282" r:id="rId13"/>
    <p:sldId id="284" r:id="rId14"/>
    <p:sldId id="264" r:id="rId15"/>
    <p:sldId id="265" r:id="rId16"/>
    <p:sldId id="275" r:id="rId17"/>
    <p:sldId id="267" r:id="rId18"/>
    <p:sldId id="277" r:id="rId19"/>
    <p:sldId id="279" r:id="rId20"/>
    <p:sldId id="278" r:id="rId21"/>
    <p:sldId id="286" r:id="rId22"/>
    <p:sldId id="28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78" y="-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DFE9D-0BEA-48C0-A95A-4E5F2EF436AE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F424-DC8E-4DE2-A8D6-9624FFE39D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A6D7F-E66B-4107-9DAA-E5D7E5E4782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8A6D7F-E66B-4107-9DAA-E5D7E5E4782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259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D23011-E7FC-47E7-83C8-56D8944DAD7B}" type="datetimeFigureOut">
              <a:rPr lang="ru-RU" smtClean="0"/>
              <a:pPr/>
              <a:t>20.03.2015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479020-E9F2-4354-ADA1-FF4F9FBA09E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&#1044;&#1077;&#1090;&#1089;&#1082;&#1080;&#1077;%20&#1087;&#1088;&#1077;&#1079;&#1077;&#1085;&#1090;&#1072;&#1094;&#1080;&#1080;/&#1071;&#1088;&#1091;&#1089;&#1099;%20&#1083;&#1077;&#1089;&#1072;.ppt" TargetMode="External"/><Relationship Id="rId13" Type="http://schemas.openxmlformats.org/officeDocument/2006/relationships/hyperlink" Target="&#1044;&#1077;&#1090;&#1089;&#1082;&#1080;&#1077;%20&#1087;&#1088;&#1077;&#1079;&#1077;&#1085;&#1090;&#1072;&#1094;&#1080;&#1080;/&#1055;&#1088;&#1077;&#1089;&#1084;&#1099;&#1082;&#1072;&#1102;&#1097;&#1080;&#1077;&#1089;&#1103;%20&#1080;%20&#1079;&#1077;&#1084;&#1085;&#1086;&#1074;&#1086;&#1076;&#1085;&#1099;&#1077;.%20&#1046;&#1091;&#1078;&#1075;&#1080;&#1085;&#1072;.ppt" TargetMode="External"/><Relationship Id="rId18" Type="http://schemas.openxmlformats.org/officeDocument/2006/relationships/hyperlink" Target="&#1044;&#1077;&#1090;&#1089;&#1082;&#1080;&#1077;%20&#1073;&#1091;&#1082;&#1083;&#1077;&#1090;&#1099;/&#1041;&#1091;&#1082;&#1083;&#1077;&#1090;%20&#1055;&#1088;&#1072;&#1074;&#1080;&#1083;&#1072;%20&#1087;&#1086;&#1074;&#1077;&#1076;&#1077;&#1085;&#1080;&#1103;%20&#1074;%20&#1083;&#1077;&#1089;&#1091;.pub" TargetMode="External"/><Relationship Id="rId26" Type="http://schemas.openxmlformats.org/officeDocument/2006/relationships/hyperlink" Target="&#1052;&#1077;&#1090;&#1086;&#1076;&#1080;&#1082;&#1072;/&#1050;&#1088;&#1080;&#1090;&#1077;&#1088;&#1080;&#1080;%20&#1086;&#1094;&#1077;&#1085;&#1080;&#1074;&#1072;&#1085;&#1080;&#1103;%20&#1086;&#1094;&#1077;&#1085;&#1080;&#1074;&#1072;&#1085;&#1080;&#1103;%20&#1087;&#1083;&#1072;&#1082;&#1072;&#1090;&#1086;&#1074;.docx" TargetMode="External"/><Relationship Id="rId3" Type="http://schemas.openxmlformats.org/officeDocument/2006/relationships/hyperlink" Target="&#1044;&#1077;&#1090;&#1089;&#1082;&#1080;&#1077;%20&#1087;&#1088;&#1077;&#1079;&#1077;&#1085;&#1090;&#1072;&#1094;&#1080;&#1080;/&#1054;&#1089;&#1086;&#1073;&#1077;&#1085;&#1085;&#1086;&#1089;&#1090;&#1080;%20&#1082;&#1083;&#1080;&#1084;&#1072;&#1090;&#1072;%20%20&#1083;&#1077;&#1089;&#1085;&#1086;&#1081;%20&#1079;&#1086;&#1085;&#1099;%20&#1057;&#1086;&#1082;&#1086;&#1083;&#1086;&#1074;&#1072;%20&#1050;&#1089;&#1077;&#1085;&#1080;&#1103;.ppt" TargetMode="External"/><Relationship Id="rId21" Type="http://schemas.openxmlformats.org/officeDocument/2006/relationships/hyperlink" Target="&#1044;&#1077;&#1090;&#1089;&#1082;&#1080;&#1077;%20&#1087;&#1083;&#1072;&#1082;&#1072;&#1090;&#1099;%20&#1080;%20&#1089;&#1090;&#1077;&#1085;&#1075;&#1072;&#1079;&#1077;&#1090;&#1099;/&#1057;&#1058;&#1045;&#1053;&#1043;&#1040;&#1047;&#1045;&#1058;&#1067;.pptx" TargetMode="External"/><Relationship Id="rId7" Type="http://schemas.openxmlformats.org/officeDocument/2006/relationships/hyperlink" Target="&#1044;&#1077;&#1090;&#1089;&#1082;&#1080;&#1077;%20&#1087;&#1088;&#1077;&#1079;&#1077;&#1085;&#1090;&#1072;&#1094;&#1080;&#1080;/&#1058;&#1088;&#1072;&#1074;&#1099;%20&#1063;&#1080;&#1089;&#1090;&#1103;&#1082;&#1086;&#1074;%20&#1048;.pptx" TargetMode="External"/><Relationship Id="rId12" Type="http://schemas.openxmlformats.org/officeDocument/2006/relationships/hyperlink" Target="&#1044;&#1077;&#1090;&#1089;&#1082;&#1080;&#1077;%20&#1087;&#1088;&#1077;&#1079;&#1077;&#1085;&#1090;&#1072;&#1094;&#1080;&#1080;/&#1053;&#1072;&#1089;&#1077;&#1082;&#1086;&#1084;&#1099;&#1077;.%20&#1057;&#1084;&#1080;&#1088;&#1085;&#1086;&#1074;&#1072;%20&#1040;&#1085;&#1072;&#1089;&#1090;&#1072;&#1089;&#1080;&#1103;.pptx" TargetMode="External"/><Relationship Id="rId17" Type="http://schemas.openxmlformats.org/officeDocument/2006/relationships/hyperlink" Target="&#1044;&#1077;&#1090;&#1089;&#1082;&#1080;&#1077;%20&#1073;&#1091;&#1082;&#1083;&#1077;&#1090;&#1099;/&#1041;&#1091;&#1082;&#1083;&#1077;&#1090;%20&#1055;&#1090;&#1080;&#1094;&#1099;,%20&#1079;&#1072;&#1085;&#1077;&#1089;&#1105;&#1085;&#1085;&#1099;&#1077;%20&#1074;%20&#1050;&#1088;&#1072;&#1089;&#1085;&#1091;&#1102;%20&#1082;&#1085;&#1080;&#1075;&#1091;.docx" TargetMode="External"/><Relationship Id="rId25" Type="http://schemas.openxmlformats.org/officeDocument/2006/relationships/hyperlink" Target="&#1052;&#1077;&#1090;&#1086;&#1076;&#1080;&#1082;&#1072;/&#1054;&#1094;&#1077;&#1085;&#1086;&#1095;&#1085;&#1099;&#1081;%20&#1083;&#1080;&#1089;&#1090;.doc" TargetMode="External"/><Relationship Id="rId2" Type="http://schemas.openxmlformats.org/officeDocument/2006/relationships/hyperlink" Target="&#1042;&#1080;&#1079;&#1080;&#1090;&#1082;&#1072;%20&#1087;&#1088;&#1086;&#1077;&#1082;&#1090;&#1072;.docx" TargetMode="External"/><Relationship Id="rId16" Type="http://schemas.openxmlformats.org/officeDocument/2006/relationships/hyperlink" Target="&#1044;&#1077;&#1090;&#1089;&#1082;&#1080;&#1077;%20&#1087;&#1088;&#1077;&#1079;&#1077;&#1085;&#1090;&#1072;&#1094;&#1080;&#1080;/&#1056;&#1072;&#1089;&#1090;&#1077;&#1085;&#1080;&#1103;%20&#1050;&#1088;&#1072;&#1089;&#1085;&#1086;&#1081;%20&#1082;&#1085;&#1080;&#1075;&#1080;%20&#1050;&#1086;&#1088;&#1086;&#1073;&#1082;&#1080;&#1085;%20&#1057;&#1077;&#1088;&#1075;&#1077;&#1081;.ppt" TargetMode="External"/><Relationship Id="rId20" Type="http://schemas.openxmlformats.org/officeDocument/2006/relationships/hyperlink" Target="&#1044;&#1077;&#1090;&#1089;&#1082;&#1080;&#1077;%20&#1082;&#1085;&#1080;&#1078;&#1082;&#1080;/&#1053;&#1072;&#1096;&#1080;%20&#1082;&#1085;&#1080;&#1078;&#1082;&#1080;.pptx" TargetMode="External"/><Relationship Id="rId29" Type="http://schemas.openxmlformats.org/officeDocument/2006/relationships/hyperlink" Target="&#1052;&#1077;&#1090;&#1086;&#1076;&#1080;&#1082;&#1072;/&#1047;&#1072;&#1075;&#1072;&#1076;&#1082;&#1080;%20&#1087;&#1088;&#1086;%20&#1075;&#1088;&#1080;&#1073;&#1099;%20&#1050;&#1091;&#1088;&#1083;&#1099;&#1096;&#1077;&#1074;%20&#1040;.&#1042;.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44;&#1077;&#1090;&#1089;&#1082;&#1080;&#1077;%20&#1087;&#1088;&#1077;&#1079;&#1077;&#1085;&#1090;&#1072;&#1094;&#1080;&#1080;/&#1071;&#1075;&#1086;&#1076;&#1099;.%20&#1040;&#1085;&#1082;&#1091;&#1076;&#1080;&#1085;&#1086;&#1074;&#1072;%20&#1040;&#1088;&#1080;&#1085;&#1072;.pptx" TargetMode="External"/><Relationship Id="rId11" Type="http://schemas.openxmlformats.org/officeDocument/2006/relationships/hyperlink" Target="&#1044;&#1077;&#1090;&#1089;&#1082;&#1080;&#1077;%20&#1087;&#1088;&#1077;&#1079;&#1077;&#1085;&#1090;&#1072;&#1094;&#1080;&#1080;/&#1055;&#1090;&#1080;&#1094;&#1099;%20&#1055;&#1072;&#1074;&#1083;&#1086;&#1074;&#1072;%20&#1070;&#1083;&#1080;&#1103;.pptx" TargetMode="External"/><Relationship Id="rId24" Type="http://schemas.openxmlformats.org/officeDocument/2006/relationships/hyperlink" Target="&#1052;&#1077;&#1090;&#1086;&#1076;&#1080;&#1082;&#1072;/&#1050;&#1088;&#1080;&#1090;&#1077;&#1088;&#1080;&#1080;%20&#1086;&#1094;&#1077;&#1085;&#1082;&#1080;%20&#1076;&#1083;&#1103;%20PowerPoint%20&#1087;&#1088;&#1077;&#1079;&#1077;&#1085;&#1090;&#1072;&#1094;&#1080;&#1080;.doc" TargetMode="External"/><Relationship Id="rId5" Type="http://schemas.openxmlformats.org/officeDocument/2006/relationships/hyperlink" Target="&#1044;&#1077;&#1090;&#1089;&#1082;&#1080;&#1077;%20&#1087;&#1088;&#1077;&#1079;&#1077;&#1085;&#1090;&#1072;&#1094;&#1080;&#1080;/&#1050;&#1091;&#1089;&#1090;&#1072;&#1088;&#1085;&#1080;&#1082;&#1080;.%20%20&#1052;&#1091;&#1088;&#1072;&#1074;&#1100;&#1105;&#1074;&#1072;%20&#1045;..pptx" TargetMode="External"/><Relationship Id="rId15" Type="http://schemas.openxmlformats.org/officeDocument/2006/relationships/hyperlink" Target="&#1044;&#1077;&#1090;&#1089;&#1082;&#1080;&#1077;%20&#1087;&#1088;&#1077;&#1079;&#1077;&#1085;&#1090;&#1072;&#1094;&#1080;&#1080;/&#1046;&#1080;&#1074;&#1086;&#1090;&#1085;&#1099;&#1077;%20&#1050;&#1088;&#1072;&#1089;&#1085;&#1086;&#1081;%20&#1082;&#1085;&#1080;&#1075;&#1080;%20&#1063;&#1091;&#1075;&#1072;&#1081;&#1085;&#1086;&#1074;&#1072;%20&#1042;..pptx" TargetMode="External"/><Relationship Id="rId23" Type="http://schemas.openxmlformats.org/officeDocument/2006/relationships/hyperlink" Target="&#1052;&#1077;&#1090;&#1086;&#1076;&#1080;&#1082;&#1072;/&#1050;&#1088;&#1080;&#1090;&#1077;&#1088;&#1080;&#1080;%20&#1086;&#1094;&#1077;&#1085;&#1080;&#1074;&#1072;&#1085;&#1080;&#1103;%20&#1073;&#1091;&#1082;&#1083;&#1077;&#1090;&#1072;.doc" TargetMode="External"/><Relationship Id="rId28" Type="http://schemas.openxmlformats.org/officeDocument/2006/relationships/hyperlink" Target="&#1052;&#1077;&#1090;&#1086;&#1076;&#1080;&#1082;&#1072;/&#1050;&#1090;&#1086;%20&#1074;%20&#1083;&#1077;&#1089;&#1086;&#1095;&#1082;&#1077;%20&#1078;&#1080;&#1074;&#1105;&#1090;,%20&#1095;&#1090;&#1086;%20&#1074;%20&#1083;&#1077;&#1089;&#1086;&#1095;&#1082;&#1077;%20&#1088;&#1072;&#1089;&#1090;&#1105;&#1090;%20&#1050;&#1091;&#1088;&#1083;&#1099;&#1096;&#1077;&#1074;%20&#1040;.&#1042;..ppt" TargetMode="External"/><Relationship Id="rId10" Type="http://schemas.openxmlformats.org/officeDocument/2006/relationships/hyperlink" Target="&#1044;&#1077;&#1090;&#1089;&#1082;&#1080;&#1077;%20&#1087;&#1088;&#1077;&#1079;&#1077;&#1085;&#1090;&#1072;&#1094;&#1080;&#1080;/&#1047;&#1074;&#1077;&#1088;&#1080;%20&#1083;&#1077;&#1089;&#1072;.pptx" TargetMode="External"/><Relationship Id="rId19" Type="http://schemas.openxmlformats.org/officeDocument/2006/relationships/hyperlink" Target="&#1044;&#1077;&#1090;&#1089;&#1082;&#1080;&#1077;%20&#1087;&#1083;&#1072;&#1082;&#1072;&#1090;&#1099;%20&#1080;%20&#1089;&#1090;&#1077;&#1085;&#1075;&#1072;&#1079;&#1077;&#1090;&#1099;/&#1087;&#1083;&#1072;&#1082;&#1072;&#1090;&#1099;.pptx" TargetMode="External"/><Relationship Id="rId31" Type="http://schemas.openxmlformats.org/officeDocument/2006/relationships/hyperlink" Target="&#1044;&#1080;&#1076;&#1072;&#1082;&#1090;&#1080;&#1082;&#1072;/&#1057;&#1083;&#1072;&#1081;&#1076;-&#1092;&#1080;&#1083;&#1100;&#1084;%20&#1051;&#1077;&#1089;&#1072;%20&#1056;&#1086;&#1089;&#1089;&#1080;&#1080;%20(&#1076;&#1077;&#1088;&#1077;&#1074;&#1100;&#1103;)%20(&#1086;&#1082;&#1088;.%20&#1084;&#1080;&#1088;,%202%20&#1082;&#1083;&#1072;&#1089;&#1089;).mp4" TargetMode="External"/><Relationship Id="rId4" Type="http://schemas.openxmlformats.org/officeDocument/2006/relationships/hyperlink" Target="&#1044;&#1077;&#1090;&#1089;&#1082;&#1080;&#1077;%20&#1087;&#1088;&#1077;&#1079;&#1077;&#1085;&#1090;&#1072;&#1094;&#1080;&#1080;/&#1044;&#1077;&#1088;&#1077;&#1074;&#1100;&#1103;.%20&#1043;&#1091;&#1089;&#1077;&#1074;&#1072;%20&#1042;.,%20&#1048;&#1074;&#1072;&#1085;&#1086;&#1074;&#1072;%20&#1045;..pptx" TargetMode="External"/><Relationship Id="rId9" Type="http://schemas.openxmlformats.org/officeDocument/2006/relationships/hyperlink" Target="&#1044;&#1077;&#1090;&#1089;&#1082;&#1080;&#1077;%20&#1087;&#1088;&#1077;&#1079;&#1077;&#1085;&#1090;&#1072;&#1094;&#1080;&#1080;/&#1046;&#1080;&#1079;&#1085;&#1100;%20&#1075;&#1088;&#1080;&#1073;&#1086;&#1074;.pptx" TargetMode="External"/><Relationship Id="rId14" Type="http://schemas.openxmlformats.org/officeDocument/2006/relationships/hyperlink" Target="&#1044;&#1077;&#1090;&#1089;&#1082;&#1080;&#1077;%20&#1087;&#1088;&#1077;&#1079;&#1077;&#1085;&#1090;&#1072;&#1094;&#1080;&#1080;/&#1047;&#1085;&#1072;&#1095;&#1077;&#1085;&#1080;&#1077;%20&#1083;&#1077;&#1089;&#1072;%20&#1062;&#1099;&#1087;&#1083;&#1072;&#1082;&#1086;&#1074;&#1072;%20&#1052;&#1072;&#1090;&#1074;&#1077;&#1103;,%20&#1044;&#1072;&#1085;&#1080;&#1083;&#1086;&#1074;&#1072;%20&#1040;..ppt" TargetMode="External"/><Relationship Id="rId22" Type="http://schemas.openxmlformats.org/officeDocument/2006/relationships/hyperlink" Target="&#1052;&#1077;&#1090;&#1086;&#1076;&#1080;&#1082;&#1072;/&#1051;&#1080;&#1089;&#1090;%20&#1086;&#1094;&#1077;&#1085;&#1080;&#1074;&#1072;&#1085;&#1080;&#1103;%20&#1075;&#1088;&#1091;&#1087;&#1087;&#1099;.doc" TargetMode="External"/><Relationship Id="rId27" Type="http://schemas.openxmlformats.org/officeDocument/2006/relationships/hyperlink" Target="&#1052;&#1077;&#1090;&#1086;&#1076;&#1080;&#1082;&#1072;/&#1042;&#1089;&#1090;&#1088;&#1077;&#1095;&#1072;%20&#1089;%20&#1083;&#1077;&#1089;&#1085;&#1080;&#1095;&#1080;&#1084;.%20&#1057;&#1086;&#1088;&#1086;&#1082;&#1080;&#1085;&#1072;%20&#1052;.&#1060;..pptx" TargetMode="External"/><Relationship Id="rId30" Type="http://schemas.openxmlformats.org/officeDocument/2006/relationships/hyperlink" Target="&#1044;&#1080;&#1076;&#1072;&#1082;&#1090;&#1080;&#1082;&#1072;/&#1082;&#1088;&#1086;&#1089;&#1089;&#1074;&#1086;&#1088;&#1076;.pp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1728191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Жизнь леса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99479" y="4161617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                          Автор: Сорокина Маргарита Фёдоровна, </a:t>
            </a:r>
          </a:p>
          <a:p>
            <a:pPr algn="ctr"/>
            <a:r>
              <a:rPr lang="ru-RU" dirty="0" smtClean="0"/>
              <a:t>           учитель начальных классов,</a:t>
            </a:r>
          </a:p>
          <a:p>
            <a:pPr algn="ctr"/>
            <a:r>
              <a:rPr lang="ru-RU" dirty="0" smtClean="0"/>
              <a:t>     МОУ </a:t>
            </a:r>
            <a:r>
              <a:rPr lang="ru-RU" dirty="0" err="1" smtClean="0"/>
              <a:t>Любимской</a:t>
            </a:r>
            <a:r>
              <a:rPr lang="ru-RU" dirty="0" smtClean="0"/>
              <a:t> СОШ</a:t>
            </a:r>
          </a:p>
          <a:p>
            <a:pPr algn="ctr"/>
            <a:r>
              <a:rPr lang="ru-RU" dirty="0" smtClean="0"/>
              <a:t>                 2014/15 учебный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5399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Экскурсия в лес</a:t>
            </a:r>
            <a:endParaRPr lang="ru-RU" dirty="0"/>
          </a:p>
        </p:txBody>
      </p:sp>
      <p:pic>
        <p:nvPicPr>
          <p:cNvPr id="6" name="Рисунок 5" descr="C:\Users\Админ\Desktop\Экскурсия Фото 2015\SAM_1293.JPG"/>
          <p:cNvPicPr/>
          <p:nvPr/>
        </p:nvPicPr>
        <p:blipFill>
          <a:blip r:embed="rId2" cstate="print"/>
          <a:srcRect l="10661"/>
          <a:stretch>
            <a:fillRect/>
          </a:stretch>
        </p:blipFill>
        <p:spPr bwMode="auto">
          <a:xfrm>
            <a:off x="437515" y="826770"/>
            <a:ext cx="8268970" cy="520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Экскурсия Фото 2015\SAM_12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00108"/>
            <a:ext cx="8643998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28694"/>
          </a:xfrm>
        </p:spPr>
        <p:txBody>
          <a:bodyPr/>
          <a:lstStyle/>
          <a:p>
            <a:r>
              <a:rPr lang="ru-RU" dirty="0" smtClean="0"/>
              <a:t>Встреча с главным лесничим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278" y="1500174"/>
            <a:ext cx="7545060" cy="4663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8616598" cy="518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Экскурсия в музей</a:t>
            </a:r>
            <a:endParaRPr lang="ru-RU" dirty="0"/>
          </a:p>
        </p:txBody>
      </p:sp>
      <p:pic>
        <p:nvPicPr>
          <p:cNvPr id="3074" name="Picture 2" descr="C:\Users\Админ\Desktop\Экскурсия Фото 2015\SAM_1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8715436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\Desktop\Экскурсия Фото 2015\SAM_12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50"/>
            <a:ext cx="8858312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2286000"/>
            <a:ext cx="3143280" cy="45720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5" name="Содержимое 4" descr="C:\Users\Админ\Desktop\Экскурсия Фото 2015\SAM_121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-124" b="12710"/>
          <a:stretch>
            <a:fillRect/>
          </a:stretch>
        </p:blipFill>
        <p:spPr bwMode="auto">
          <a:xfrm>
            <a:off x="714348" y="928670"/>
            <a:ext cx="81439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Этапы проекта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642919"/>
          <a:ext cx="8229600" cy="6152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1300186"/>
                <a:gridCol w="2814614"/>
                <a:gridCol w="2057400"/>
              </a:tblGrid>
              <a:tr h="6987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Название этапа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Ученик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Педагог</a:t>
                      </a:r>
                      <a:endParaRPr lang="ru-RU" dirty="0"/>
                    </a:p>
                  </a:txBody>
                  <a:tcPr/>
                </a:tc>
              </a:tr>
              <a:tr h="119997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Подготовительный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 урок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Вхождение проект, деление на группы по желанию, выдвижение первоначальных идей.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Формулирование проблемного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вопроса.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Создание проблемной ситуации.</a:t>
                      </a:r>
                    </a:p>
                  </a:txBody>
                  <a:tcPr marL="68580" marR="68580" marT="0" marB="0" anchor="ctr"/>
                </a:tc>
              </a:tr>
              <a:tr h="95997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2.     Проектировочный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1 урок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Определение тем исследования. Формулирование частных вопросов. Разработка критериев оценки.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Координация работы.</a:t>
                      </a:r>
                    </a:p>
                  </a:txBody>
                  <a:tcPr marL="68580" marR="68580" marT="0" marB="0" anchor="ctr"/>
                </a:tc>
              </a:tr>
              <a:tr h="8867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3.     Практический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 урок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Сбор материала. Создание презентаций и публикаций.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Координация работы.</a:t>
                      </a:r>
                    </a:p>
                  </a:txBody>
                  <a:tcPr marL="68580" marR="68580" marT="0" marB="0" anchor="ctr"/>
                </a:tc>
              </a:tr>
              <a:tr h="143996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4.      Контрольно-коррекционный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2 урок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Проводят анализ достижений поставленной цели. Делают выводы.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Мотивирует учащихся, создаёт чувство успеха; подчёркивает социальную значимость и личную важность достигнутого.</a:t>
                      </a:r>
                    </a:p>
                  </a:txBody>
                  <a:tcPr marL="68580" marR="68580" marT="0" marB="0" anchor="ctr"/>
                </a:tc>
              </a:tr>
              <a:tr h="8867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5.      Заключительный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3 урок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–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праздник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</a:rPr>
                        <a:t>Представление (презентация) проекта.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Координация работы. Создание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</a:rPr>
                        <a:t>портфолио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 проекта.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2910" y="640774"/>
          <a:ext cx="8229600" cy="592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0552"/>
                <a:gridCol w="3829048"/>
              </a:tblGrid>
              <a:tr h="42860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Частные вопросы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Темы исследований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</a:tr>
              <a:tr h="11858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Чем отличаются климатические условия лесов и тундры?</a:t>
                      </a: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1.1. Климатические особенности  лесной зоны.</a:t>
                      </a:r>
                    </a:p>
                  </a:txBody>
                  <a:tcPr/>
                </a:tc>
              </a:tr>
              <a:tr h="1185867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28600" algn="l"/>
                        </a:tabLs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 Что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растёт в лесу?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2.1.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Виды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лесов.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2.2.  Растения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лесной зоны.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2.3.  Ярусы леса.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2.4. Жизнь грибов.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85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3.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Кто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живёт в лесу?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Для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чего нужен лес животным?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3.1 Животные зоны  лесов.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3.2 Взаимосвязь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живых организмов разных «профессий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3.3.</a:t>
                      </a:r>
                      <a:r>
                        <a:rPr lang="ru-RU" sz="1800" baseline="0" dirty="0" smtClean="0">
                          <a:latin typeface="Times New Roman"/>
                          <a:ea typeface="Times New Roman"/>
                        </a:rPr>
                        <a:t> Лес – дом для животных.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85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4.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Каково значение леса в природе и жизни человека?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Почему лес нужно беречь?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О чем должны помнить люди, приходя в лес?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4.1. 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Значение  леса;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4.2.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Правила </a:t>
                      </a: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поведения в лесу. </a:t>
                      </a:r>
                      <a:endParaRPr lang="ru-RU" sz="1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</a:rPr>
                        <a:t>4.3. Красная книга Ярославской области.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УМК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8168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hlinkClick r:id="rId2" action="ppaction://hlinkfile"/>
              </a:rPr>
              <a:t>Визитка проекта</a:t>
            </a:r>
            <a:endParaRPr lang="ru-RU" sz="2000" dirty="0" smtClean="0"/>
          </a:p>
          <a:p>
            <a:r>
              <a:rPr lang="ru-RU" sz="2000" dirty="0" smtClean="0"/>
              <a:t>Работы учащихся:</a:t>
            </a:r>
          </a:p>
          <a:p>
            <a:pPr>
              <a:buNone/>
            </a:pPr>
            <a:r>
              <a:rPr lang="ru-RU" sz="2000" dirty="0" smtClean="0"/>
              <a:t>       презентации «</a:t>
            </a:r>
            <a:r>
              <a:rPr lang="ru-RU" sz="2000" dirty="0" smtClean="0">
                <a:hlinkClick r:id="rId3" action="ppaction://hlinkpres?slideindex=1&amp;slidetitle="/>
              </a:rPr>
              <a:t>Особенности климата лесной зоны</a:t>
            </a:r>
            <a:r>
              <a:rPr lang="ru-RU" sz="2000" dirty="0" smtClean="0"/>
              <a:t>», </a:t>
            </a:r>
          </a:p>
          <a:p>
            <a:pPr>
              <a:buNone/>
            </a:pPr>
            <a:r>
              <a:rPr lang="ru-RU" sz="2000" dirty="0" smtClean="0"/>
              <a:t>    «</a:t>
            </a:r>
            <a:r>
              <a:rPr lang="ru-RU" sz="2000" dirty="0" smtClean="0">
                <a:hlinkClick r:id="rId4" action="ppaction://hlinkpres?slideindex=1&amp;slidetitle="/>
              </a:rPr>
              <a:t>Деревья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5" action="ppaction://hlinkpres?slideindex=1&amp;slidetitle="/>
              </a:rPr>
              <a:t>Кустарники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6" action="ppaction://hlinkpres?slideindex=1&amp;slidetitle="/>
              </a:rPr>
              <a:t>Ягоды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7" action="ppaction://hlinkpres?slideindex=1&amp;slidetitle="/>
              </a:rPr>
              <a:t>Травы</a:t>
            </a:r>
            <a:r>
              <a:rPr lang="ru-RU" sz="2000" dirty="0" smtClean="0"/>
              <a:t>» «</a:t>
            </a:r>
            <a:r>
              <a:rPr lang="ru-RU" sz="2000" dirty="0" smtClean="0">
                <a:hlinkClick r:id="rId8" action="ppaction://hlinkpres?slideindex=1&amp;slidetitle="/>
              </a:rPr>
              <a:t>Ярусы леса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9" action="ppaction://hlinkpres?slideindex=1&amp;slidetitle="/>
              </a:rPr>
              <a:t>Жизнь грибов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10" action="ppaction://hlinkpres?slideindex=1&amp;slidetitle="/>
              </a:rPr>
              <a:t>Звери леса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11" action="ppaction://hlinkpres?slideindex=1&amp;slidetitle="/>
              </a:rPr>
              <a:t>Птицы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12" action="ppaction://hlinkpres?slideindex=1&amp;slidetitle="/>
              </a:rPr>
              <a:t>Насекомые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13" action="ppaction://hlinkpres?slideindex=1&amp;slidetitle="/>
              </a:rPr>
              <a:t>Пресмыкающиеся и земноводные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14" action="ppaction://hlinkpres?slideindex=1&amp;slidetitle="/>
              </a:rPr>
              <a:t>Значение леса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15" action="ppaction://hlinkpres?slideindex=1&amp;slidetitle="/>
              </a:rPr>
              <a:t>Животные Красной книги</a:t>
            </a:r>
            <a:r>
              <a:rPr lang="ru-RU" sz="2000" dirty="0" smtClean="0"/>
              <a:t>», </a:t>
            </a:r>
          </a:p>
          <a:p>
            <a:pPr>
              <a:buNone/>
            </a:pPr>
            <a:r>
              <a:rPr lang="ru-RU" sz="2000" dirty="0" smtClean="0"/>
              <a:t>   «</a:t>
            </a:r>
            <a:r>
              <a:rPr lang="ru-RU" sz="2000" dirty="0" smtClean="0">
                <a:hlinkClick r:id="rId16" action="ppaction://hlinkpres?slideindex=1&amp;slidetitle="/>
              </a:rPr>
              <a:t>Растения Красной книги</a:t>
            </a:r>
            <a:r>
              <a:rPr lang="ru-RU" sz="2000" dirty="0" smtClean="0"/>
              <a:t>».</a:t>
            </a:r>
          </a:p>
          <a:p>
            <a:pPr>
              <a:buNone/>
            </a:pPr>
            <a:r>
              <a:rPr lang="ru-RU" sz="2000" dirty="0" smtClean="0"/>
              <a:t>      буклеты: «</a:t>
            </a:r>
            <a:r>
              <a:rPr lang="ru-RU" sz="2000" dirty="0" smtClean="0">
                <a:hlinkClick r:id="rId17" action="ppaction://hlinkfile"/>
              </a:rPr>
              <a:t>Птицы</a:t>
            </a:r>
            <a:r>
              <a:rPr lang="ru-RU" sz="2000" dirty="0" smtClean="0"/>
              <a:t>», «</a:t>
            </a:r>
            <a:r>
              <a:rPr lang="ru-RU" sz="2000" dirty="0" smtClean="0">
                <a:hlinkClick r:id="rId18" action="ppaction://hlinkfile"/>
              </a:rPr>
              <a:t>Правила поведения в лесу</a:t>
            </a:r>
            <a:r>
              <a:rPr lang="ru-RU" sz="2000" dirty="0" smtClean="0"/>
              <a:t>».</a:t>
            </a:r>
          </a:p>
          <a:p>
            <a:pPr>
              <a:buNone/>
            </a:pPr>
            <a:r>
              <a:rPr lang="ru-RU" sz="2000" dirty="0" smtClean="0"/>
              <a:t>      плакаты: «</a:t>
            </a:r>
            <a:r>
              <a:rPr lang="ru-RU" sz="2000" dirty="0" smtClean="0">
                <a:hlinkClick r:id="rId19" action="ppaction://hlinkpres?slideindex=1&amp;slidetitle="/>
              </a:rPr>
              <a:t>Береги и охраняй лес!</a:t>
            </a:r>
            <a:r>
              <a:rPr lang="ru-RU" sz="2000" dirty="0" smtClean="0"/>
              <a:t> »;  </a:t>
            </a:r>
          </a:p>
          <a:p>
            <a:pPr>
              <a:buNone/>
            </a:pPr>
            <a:r>
              <a:rPr lang="ru-RU" sz="2000" dirty="0" smtClean="0"/>
              <a:t>      книжки: «</a:t>
            </a:r>
            <a:r>
              <a:rPr lang="ru-RU" sz="2000" dirty="0" smtClean="0">
                <a:hlinkClick r:id="rId20" action="ppaction://hlinkpres?slideindex=1&amp;slidetitle="/>
              </a:rPr>
              <a:t>Наши книжки</a:t>
            </a:r>
            <a:r>
              <a:rPr lang="ru-RU" sz="2000" dirty="0" smtClean="0"/>
              <a:t>»;</a:t>
            </a:r>
          </a:p>
          <a:p>
            <a:pPr>
              <a:buNone/>
            </a:pPr>
            <a:r>
              <a:rPr lang="ru-RU" sz="2000" dirty="0" smtClean="0"/>
              <a:t>      стенгазеты: «</a:t>
            </a:r>
            <a:r>
              <a:rPr lang="ru-RU" sz="2000" dirty="0" smtClean="0">
                <a:hlinkClick r:id="rId21" action="ppaction://hlinkpres?slideindex=1&amp;slidetitle="/>
              </a:rPr>
              <a:t>Жизнь леса</a:t>
            </a:r>
            <a:r>
              <a:rPr lang="ru-RU" sz="2000" dirty="0" smtClean="0"/>
              <a:t>».</a:t>
            </a:r>
          </a:p>
          <a:p>
            <a:r>
              <a:rPr lang="ru-RU" sz="2000" dirty="0" smtClean="0"/>
              <a:t> Методические материалы:</a:t>
            </a:r>
          </a:p>
          <a:p>
            <a:pPr>
              <a:buNone/>
            </a:pPr>
            <a:r>
              <a:rPr lang="ru-RU" sz="2000" dirty="0" smtClean="0"/>
              <a:t>      критерии оценки:</a:t>
            </a:r>
            <a:r>
              <a:rPr lang="ru-RU" sz="2000" dirty="0" smtClean="0">
                <a:hlinkClick r:id="rId22" action="ppaction://hlinkfile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2" action="ppaction://hlinkfile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3" action="ppaction://hlinkfile"/>
              </a:rPr>
              <a:t>,  2,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4" action="ppaction://hlinkfile"/>
              </a:rPr>
              <a:t>3,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5" action="ppaction://hlinkfile"/>
              </a:rPr>
              <a:t>4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6" action="ppaction://hlinkfile"/>
              </a:rPr>
              <a:t>,  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презентации: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7" action="ppaction://hlinkpres?slideindex=1&amp;slidetitle="/>
              </a:rPr>
              <a:t>1,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8" action="ppaction://hlinkpres?slideindex=1&amp;slidetitle="/>
              </a:rPr>
              <a:t>2,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9" action="ppaction://hlinkpres?slideindex=1&amp;slidetitle="/>
              </a:rPr>
              <a:t>3.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Дидактические материалы: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0" action="ppaction://hlinkpres?slideindex=1&amp;slidetitle="/>
              </a:rPr>
              <a:t>кроссворд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1" action="ppaction://hlinkfile"/>
              </a:rPr>
              <a:t>фильм о лесе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Творческое название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6000" dirty="0" smtClean="0"/>
          </a:p>
          <a:p>
            <a:pPr algn="ctr">
              <a:buNone/>
            </a:pPr>
            <a:r>
              <a:rPr lang="ru-RU" sz="6000" dirty="0" smtClean="0"/>
              <a:t>Лес, полный сказок и чудес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Отзывы учеников: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857364"/>
            <a:ext cx="7786742" cy="4467236"/>
          </a:xfrm>
        </p:spPr>
        <p:txBody>
          <a:bodyPr/>
          <a:lstStyle/>
          <a:p>
            <a:r>
              <a:rPr lang="ru-RU" dirty="0" smtClean="0"/>
              <a:t>Мне нравится ходить на экскурсии и наблюдать за природой.</a:t>
            </a:r>
          </a:p>
          <a:p>
            <a:r>
              <a:rPr lang="ru-RU" dirty="0" smtClean="0"/>
              <a:t>Люблю печатать и  делать презентации на компьютере.</a:t>
            </a:r>
          </a:p>
          <a:p>
            <a:r>
              <a:rPr lang="ru-RU" dirty="0" smtClean="0"/>
              <a:t>Нравится выступать перед одноклассниками.</a:t>
            </a:r>
          </a:p>
          <a:p>
            <a:r>
              <a:rPr lang="ru-RU" dirty="0" smtClean="0"/>
              <a:t>Люблю ставить перед собой цели и их добиваться.</a:t>
            </a:r>
          </a:p>
          <a:p>
            <a:r>
              <a:rPr lang="ru-RU" dirty="0" smtClean="0"/>
              <a:t>Люблю читать книги с красивыми иллюстрациями и затем их рисовать.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Отзывы родителей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46723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Много времени проводила с ребёнком, подбирая информацию по теме.</a:t>
            </a:r>
          </a:p>
          <a:p>
            <a:r>
              <a:rPr lang="ru-RU" sz="2800" dirty="0" smtClean="0"/>
              <a:t>Проектная деятельность развивает творческие  способности детей и умение работать в группе.</a:t>
            </a:r>
          </a:p>
          <a:p>
            <a:r>
              <a:rPr lang="ru-RU" sz="2800" dirty="0" smtClean="0"/>
              <a:t>Пришлось многому учиться самому (обращался  к учителю).</a:t>
            </a:r>
          </a:p>
          <a:p>
            <a:r>
              <a:rPr lang="ru-RU" sz="2800" dirty="0" smtClean="0"/>
              <a:t>Очень важно поднимать тему охраны природы и бережного отношения к ней с раннего возраста.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57256"/>
          </a:xfrm>
        </p:spPr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Лучич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М. В. Детям о природе: Книга для учителя. – М.,Просвещение,1998г.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Петров В. В. Растительный мир нашей Родины. Книга для учителя -М. Просвещение,1991.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Энциклопедия для детей: Т. 2. Главный редактор М. Д. Аксенова. -М. 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Аванта+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2002г. -704 с. :ил.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Большая энциклопедия  Кирилла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Мефодия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2011г.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Красная книга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67524"/>
          </a:xfrm>
        </p:spPr>
        <p:txBody>
          <a:bodyPr/>
          <a:lstStyle/>
          <a:p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>
                <a:solidFill>
                  <a:srgbClr val="FF9933"/>
                </a:solidFill>
              </a:rPr>
              <a:t> Образовательные</a:t>
            </a:r>
            <a:r>
              <a:rPr lang="ru-RU" i="1" dirty="0" smtClean="0">
                <a:solidFill>
                  <a:srgbClr val="FF9933"/>
                </a:solidFill>
              </a:rPr>
              <a:t>:</a:t>
            </a:r>
          </a:p>
          <a:p>
            <a:pPr>
              <a:buNone/>
            </a:pPr>
            <a:r>
              <a:rPr lang="ru-RU" dirty="0" smtClean="0"/>
              <a:t>          Познакомить </a:t>
            </a:r>
            <a:r>
              <a:rPr lang="ru-RU" dirty="0"/>
              <a:t>с лесами, их особенностями и </a:t>
            </a:r>
            <a:r>
              <a:rPr lang="ru-RU" dirty="0" smtClean="0"/>
              <a:t>обитателями.</a:t>
            </a:r>
            <a:endParaRPr lang="ru-RU" dirty="0"/>
          </a:p>
          <a:p>
            <a:r>
              <a:rPr lang="ru-RU" i="1" dirty="0" smtClean="0">
                <a:solidFill>
                  <a:srgbClr val="FF9933"/>
                </a:solidFill>
              </a:rPr>
              <a:t>Развивающие: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       Способствовать </a:t>
            </a:r>
            <a:r>
              <a:rPr lang="ru-RU" dirty="0"/>
              <a:t>развитию интеллектуальных и коммуникативных умений учащихся</a:t>
            </a:r>
            <a:r>
              <a:rPr lang="ru-RU" dirty="0" smtClean="0"/>
              <a:t>.</a:t>
            </a:r>
          </a:p>
          <a:p>
            <a:pPr marL="0" indent="0">
              <a:lnSpc>
                <a:spcPct val="90000"/>
              </a:lnSpc>
            </a:pPr>
            <a:r>
              <a:rPr lang="ru-RU" i="1" dirty="0" smtClean="0">
                <a:solidFill>
                  <a:srgbClr val="FF9933"/>
                </a:solidFill>
              </a:rPr>
              <a:t>   Воспитательные</a:t>
            </a:r>
            <a:r>
              <a:rPr lang="ru-RU" i="1" dirty="0">
                <a:solidFill>
                  <a:srgbClr val="FF9933"/>
                </a:solidFill>
              </a:rPr>
              <a:t>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 smtClean="0"/>
              <a:t>        Прививать </a:t>
            </a:r>
            <a:r>
              <a:rPr lang="ru-RU" dirty="0"/>
              <a:t>любовь к природе через знакомство с работами художников, писателей и поэтов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170359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6"/>
            <a:ext cx="8229600" cy="3629000"/>
          </a:xfrm>
        </p:spPr>
        <p:txBody>
          <a:bodyPr/>
          <a:lstStyle/>
          <a:p>
            <a:r>
              <a:rPr lang="ru-RU" dirty="0"/>
              <a:t>Учебный предмет: </a:t>
            </a:r>
            <a:r>
              <a:rPr lang="ru-RU" dirty="0" smtClean="0"/>
              <a:t>окружающий мир.</a:t>
            </a:r>
            <a:endParaRPr lang="ru-RU" dirty="0"/>
          </a:p>
          <a:p>
            <a:r>
              <a:rPr lang="ru-RU" dirty="0"/>
              <a:t>Типология проекта: информационный.</a:t>
            </a:r>
          </a:p>
          <a:p>
            <a:r>
              <a:rPr lang="ru-RU" dirty="0"/>
              <a:t>Участники: ученики </a:t>
            </a:r>
            <a:r>
              <a:rPr lang="ru-RU" dirty="0" smtClean="0"/>
              <a:t>2 </a:t>
            </a:r>
            <a:r>
              <a:rPr lang="ru-RU" dirty="0"/>
              <a:t>класса.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18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Основополагающий  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    Что, где растёт, </a:t>
            </a:r>
          </a:p>
          <a:p>
            <a:pPr algn="ctr">
              <a:buNone/>
            </a:pPr>
            <a:r>
              <a:rPr lang="ru-RU" sz="6000" dirty="0" smtClean="0"/>
              <a:t>кто, где живёт?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Проблемный вопрос: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Почему </a:t>
            </a:r>
            <a:r>
              <a:rPr lang="ru-RU" sz="6000" dirty="0"/>
              <a:t>мы с лесом дружим,</a:t>
            </a:r>
          </a:p>
          <a:p>
            <a:pPr>
              <a:buNone/>
            </a:pPr>
            <a:r>
              <a:rPr lang="ru-RU" sz="6000" dirty="0" smtClean="0"/>
              <a:t>  для </a:t>
            </a:r>
            <a:r>
              <a:rPr lang="ru-RU" sz="6000" dirty="0"/>
              <a:t>чего он людям нужен? </a:t>
            </a:r>
          </a:p>
        </p:txBody>
      </p:sp>
    </p:spTree>
    <p:extLst>
      <p:ext uri="{BB962C8B-B14F-4D97-AF65-F5344CB8AC3E}">
        <p14:creationId xmlns:p14="http://schemas.microsoft.com/office/powerpoint/2010/main" xmlns="" val="934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Аннотация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Работа над проектом ведётся в третьей четверти второго класса. Ученики –второклассники, имеющие определенный запас знаний по данному вопросу, получают для своего возраста дополнительную познавательную информацию. Работа проводится с целью расширения и углубления знаний детей в области предмета «Окружающий мир» по УМК Вахрушева А.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7896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Цель проекта – повышение экологической грамотности учащихся через формирование представлений о роли леса в жизни человека и природы. С помощью данного проекта ребята познакомятся с особенностями растительного и животного мира лесов. Учащиеся будут учиться оценивать происходящие в природе процессы и явления; проводить наблюдения; научатся анализировать факторы угрожающие живой природе; обобщать результаты своих наблюдений.</a:t>
            </a:r>
          </a:p>
          <a:p>
            <a:pPr>
              <a:buNone/>
            </a:pPr>
            <a:r>
              <a:rPr lang="ru-RU" dirty="0" smtClean="0"/>
              <a:t>         В процессе поиска дети знакомятся с проектной методикой обучения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7166"/>
            <a:ext cx="8219256" cy="5143536"/>
          </a:xfrm>
        </p:spPr>
        <p:txBody>
          <a:bodyPr>
            <a:normAutofit/>
          </a:bodyPr>
          <a:lstStyle/>
          <a:p>
            <a:pPr algn="l"/>
            <a:r>
              <a:rPr lang="ru-RU" sz="2900" dirty="0" smtClean="0"/>
              <a:t>       При подготовке учащиеся работают с дополнительной литературой, что позволяет расширять словарный запас, информационную культуру, способствует воспитанию коммуникативных качеств и сплочению детского коллектива.</a:t>
            </a:r>
            <a:br>
              <a:rPr lang="ru-RU" sz="2900" dirty="0" smtClean="0"/>
            </a:br>
            <a:r>
              <a:rPr lang="ru-RU" sz="2900" dirty="0" smtClean="0"/>
              <a:t>       Продолжительность проекта –  3 урока.</a:t>
            </a:r>
            <a:br>
              <a:rPr lang="ru-RU" sz="2900" dirty="0" smtClean="0"/>
            </a:br>
            <a:r>
              <a:rPr lang="ru-RU" sz="2900" dirty="0" smtClean="0"/>
              <a:t>Заключительное мероприятие - представление проекта «Жизнь леса» с приглашением учащихся параллельного класса</a:t>
            </a:r>
            <a:r>
              <a:rPr lang="ru-RU" sz="3100" dirty="0" smtClean="0"/>
              <a:t>. 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xmlns="" val="342247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1711</TotalTime>
  <Words>852</Words>
  <Application>Microsoft Office PowerPoint</Application>
  <PresentationFormat>Экран (4:3)</PresentationFormat>
  <Paragraphs>121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Жизнь леса</vt:lpstr>
      <vt:lpstr>Творческое название</vt:lpstr>
      <vt:lpstr>Цели</vt:lpstr>
      <vt:lpstr>О проекте</vt:lpstr>
      <vt:lpstr>Основополагающий  вопрос</vt:lpstr>
      <vt:lpstr>Проблемный вопрос:</vt:lpstr>
      <vt:lpstr>Аннотация </vt:lpstr>
      <vt:lpstr>Слайд 8</vt:lpstr>
      <vt:lpstr>       При подготовке учащиеся работают с дополнительной литературой, что позволяет расширять словарный запас, информационную культуру, способствует воспитанию коммуникативных качеств и сплочению детского коллектива.        Продолжительность проекта –  3 урока. Заключительное мероприятие - представление проекта «Жизнь леса» с приглашением учащихся параллельного класса. </vt:lpstr>
      <vt:lpstr>Экскурсия в лес</vt:lpstr>
      <vt:lpstr>Слайд 11</vt:lpstr>
      <vt:lpstr>Встреча с главным лесничим</vt:lpstr>
      <vt:lpstr>Слайд 13</vt:lpstr>
      <vt:lpstr>   Экскурсия в музей</vt:lpstr>
      <vt:lpstr>Слайд 15</vt:lpstr>
      <vt:lpstr>Слайд 16</vt:lpstr>
      <vt:lpstr>Этапы проекта</vt:lpstr>
      <vt:lpstr>Слайд 18</vt:lpstr>
      <vt:lpstr>УМК</vt:lpstr>
      <vt:lpstr>Отзывы учеников:</vt:lpstr>
      <vt:lpstr>Отзывы родителей</vt:lpstr>
      <vt:lpstr>Литература: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леса</dc:title>
  <dc:creator>Админ</dc:creator>
  <cp:lastModifiedBy>Админ</cp:lastModifiedBy>
  <cp:revision>175</cp:revision>
  <dcterms:created xsi:type="dcterms:W3CDTF">2015-02-01T07:03:53Z</dcterms:created>
  <dcterms:modified xsi:type="dcterms:W3CDTF">2015-03-20T03:30:33Z</dcterms:modified>
</cp:coreProperties>
</file>