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1" r:id="rId17"/>
    <p:sldId id="272" r:id="rId18"/>
    <p:sldId id="270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5668-A213-4E0A-9F45-3874BE02316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6F8-19B4-47A2-B389-F0737E87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5668-A213-4E0A-9F45-3874BE02316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6F8-19B4-47A2-B389-F0737E87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5668-A213-4E0A-9F45-3874BE02316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6F8-19B4-47A2-B389-F0737E87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5668-A213-4E0A-9F45-3874BE02316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6F8-19B4-47A2-B389-F0737E87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5668-A213-4E0A-9F45-3874BE02316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6F8-19B4-47A2-B389-F0737E87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5668-A213-4E0A-9F45-3874BE02316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6F8-19B4-47A2-B389-F0737E87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5668-A213-4E0A-9F45-3874BE02316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6F8-19B4-47A2-B389-F0737E87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5668-A213-4E0A-9F45-3874BE02316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6F8-19B4-47A2-B389-F0737E87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5668-A213-4E0A-9F45-3874BE02316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6F8-19B4-47A2-B389-F0737E87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5668-A213-4E0A-9F45-3874BE02316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6F8-19B4-47A2-B389-F0737E87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5668-A213-4E0A-9F45-3874BE02316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96F8-19B4-47A2-B389-F0737E87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15668-A213-4E0A-9F45-3874BE023169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96F8-19B4-47A2-B389-F0737E8769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14/08/25/5511.jpg" TargetMode="External"/><Relationship Id="rId13" Type="http://schemas.openxmlformats.org/officeDocument/2006/relationships/hyperlink" Target="http://bratskvoyage.ru/d/258480/d/%D0%9E%D0%BB%D1%8C%D1%85%D0%BE%D0%BD_2.jpg" TargetMode="External"/><Relationship Id="rId18" Type="http://schemas.openxmlformats.org/officeDocument/2006/relationships/hyperlink" Target="http://irkipedia.ru/sites/default/files/p20b_3.jpg" TargetMode="External"/><Relationship Id="rId3" Type="http://schemas.openxmlformats.org/officeDocument/2006/relationships/hyperlink" Target="http://www.kursk-esk.ru/_kitsys/let.php?zefg=bmocoga/metod-ochistki-stochnyh-vod-referat52432.jpg" TargetMode="External"/><Relationship Id="rId7" Type="http://schemas.openxmlformats.org/officeDocument/2006/relationships/hyperlink" Target="http://freelance.ru/img/portfolio/pics/00/16/9A/1481463.jpg" TargetMode="External"/><Relationship Id="rId12" Type="http://schemas.openxmlformats.org/officeDocument/2006/relationships/hyperlink" Target="http://vitusltd.ru/blog/wp-content/uploads/2012/08/samye-poleznye-rasteniya-1.jpg" TargetMode="External"/><Relationship Id="rId17" Type="http://schemas.openxmlformats.org/officeDocument/2006/relationships/hyperlink" Target="http://fotobloog.ru/wp-content/uploads/2013/03/%D0%BD%D0%B5%D1%80%D0%BF%D0%B04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i.imgur.com/0eZ6ko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ilimonkovskoe.adm-vidnoe.ru/uploads/1/gl5.JPG" TargetMode="External"/><Relationship Id="rId11" Type="http://schemas.openxmlformats.org/officeDocument/2006/relationships/hyperlink" Target="http://u.5klass.net:10/datas/okruzhajuschij-mir/Obitateli-bolota/0012-012-JAgodnye-rastenija.jpg" TargetMode="External"/><Relationship Id="rId5" Type="http://schemas.openxmlformats.org/officeDocument/2006/relationships/hyperlink" Target="http://www.savvateev.ru/albums/2007/09/khovanskoe/photos/P9300596.jpg" TargetMode="External"/><Relationship Id="rId15" Type="http://schemas.openxmlformats.org/officeDocument/2006/relationships/hyperlink" Target="http://cdn.fishki.net/upload/post/201409/20/1306454/0c2937d2d5f8e93df68c66baae69e9bd.jpg" TargetMode="External"/><Relationship Id="rId10" Type="http://schemas.openxmlformats.org/officeDocument/2006/relationships/hyperlink" Target="http://geostorm.ru/upload/information_system_17/1/2/0/item_1204/information_items_1204.jpg" TargetMode="External"/><Relationship Id="rId19" Type="http://schemas.openxmlformats.org/officeDocument/2006/relationships/hyperlink" Target="http://hippt.net/u/storage/ppt_15326/8cb5-1401991972-05.jpg" TargetMode="External"/><Relationship Id="rId4" Type="http://schemas.openxmlformats.org/officeDocument/2006/relationships/hyperlink" Target="http://russianasha.ru/files/lib/images/5a/f4/baykal-2.jpg" TargetMode="External"/><Relationship Id="rId9" Type="http://schemas.openxmlformats.org/officeDocument/2006/relationships/hyperlink" Target="http://kurort.spb.ru/img/79/0123701ab.jpg" TargetMode="External"/><Relationship Id="rId14" Type="http://schemas.openxmlformats.org/officeDocument/2006/relationships/hyperlink" Target="http://www.soc-life.ru/actions/55b4f05283972/45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1223436889_file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9" y="0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Урок окружающего мира.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2 класс. Программа «Гармония»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886200"/>
            <a:ext cx="4429156" cy="26146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Соколова Татьяна Александровна, учитель начальных классов МОУ </a:t>
            </a:r>
            <a:r>
              <a:rPr lang="ru-RU" sz="2800" b="1" dirty="0" err="1" smtClean="0">
                <a:solidFill>
                  <a:srgbClr val="002060"/>
                </a:solidFill>
              </a:rPr>
              <a:t>Любимской</a:t>
            </a:r>
            <a:r>
              <a:rPr lang="ru-RU" sz="2800" b="1" dirty="0" smtClean="0">
                <a:solidFill>
                  <a:srgbClr val="002060"/>
                </a:solidFill>
              </a:rPr>
              <a:t> СОШ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Admin\Мои документы\Мои рисунки\1223436889_file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694" cy="68544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Болото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4628166" cy="3078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3" descr="C:\Documents and Settings\Admin\Мои документы\Мои рисунки\Prírodoveda 5 - Voda a jej okolie_html_7f5ed59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629" y="1214422"/>
            <a:ext cx="4388846" cy="3286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4714884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Болото – это природное сообщество, которое образовалось из-за избытка воды в почве.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142984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Это место для лягушек.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Здесь нет улиц, нет избушек.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Лишь – куда ни поглядишь-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Кочки, ряска и камыш.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Мои рисунки\1223436889_file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9" y="0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Растения болот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клюкв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1357298"/>
            <a:ext cx="2328850" cy="21233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2928934"/>
            <a:ext cx="1190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клюква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Рисунок 4" descr="f_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357298"/>
            <a:ext cx="2443170" cy="210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4810" y="1500174"/>
            <a:ext cx="1351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черника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Рисунок 5" descr="брусник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357298"/>
            <a:ext cx="2262214" cy="212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286512" y="3000372"/>
            <a:ext cx="1215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alibri" pitchFamily="34" charset="0"/>
              </a:rPr>
              <a:t>брусника</a:t>
            </a:r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571876"/>
            <a:ext cx="3500462" cy="3107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0" name="Picture 2" descr="C:\Documents and Settings\Admin\Мои документы\Мои рисунки\1285427584_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3607595"/>
            <a:ext cx="4048154" cy="303611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0" y="5929330"/>
            <a:ext cx="1314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сфагнум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6644" y="6000768"/>
            <a:ext cx="116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камыш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Мои рисунки\1223436889_file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9" y="0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Болотные духи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D:\Волш\f_478298b93c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8215370" cy="477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D:\клипарты\сказки\leshi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085" y="857232"/>
            <a:ext cx="334991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1223436889_file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9" y="0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Помогите мне найти мою маму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550070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Мой дом – самое глубокое озеро на Земле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357298"/>
            <a:ext cx="595823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23436889_file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9" y="0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Озеро Байкал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Admin\Мои документы\Мои рисунки\49deb19bebf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750099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Мои документы\Мои рисунки\1223436889_file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9" y="0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Вид Байкала из космоса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5572164" cy="4906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Мои рисунки\1223436889_file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01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Озеро Байкал зимой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Admin\Мои документы\Мои рисунки\0eZ6ko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8272299" cy="4308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\Мои документы\Мои рисунки\1223436889_file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01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Эндемики Байкала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голомя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4810" y="1285860"/>
            <a:ext cx="4515501" cy="2357439"/>
          </a:xfrm>
          <a:prstGeom prst="rect">
            <a:avLst/>
          </a:prstGeom>
        </p:spPr>
      </p:pic>
      <p:pic>
        <p:nvPicPr>
          <p:cNvPr id="6" name="Picture 5" descr="ра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18"/>
            <a:ext cx="3571900" cy="250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857628"/>
            <a:ext cx="4429156" cy="2857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00298" y="235743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нерпа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3071810"/>
            <a:ext cx="294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Рыба - голомянка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5857892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Рачки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8082" y="6143644"/>
            <a:ext cx="1204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Омуль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Admin\Мои документы\Мои рисунки\нерпа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285860"/>
            <a:ext cx="3571900" cy="237719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71670" y="292893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Нерпа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Мои рисунки\1223436889_file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9" y="0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Шаманский камень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Documents and Settings\Admin\Мои документы\Мои рисунки\1292082725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39706"/>
            <a:ext cx="7286676" cy="4854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Мои документы\Мои рисунки\1223436889_file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9" y="0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1. Собрать информацию об озере Байкал, оформить в виде реферата.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2. Для самых творческих найти стихи о Байкале, составить кроссворды или ребусы.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1223436889_file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16"/>
            <a:ext cx="9148695" cy="68544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714356"/>
          <a:ext cx="8215370" cy="6429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44251"/>
                <a:gridCol w="744251"/>
                <a:gridCol w="744251"/>
                <a:gridCol w="744251"/>
                <a:gridCol w="744251"/>
                <a:gridCol w="744251"/>
                <a:gridCol w="744251"/>
                <a:gridCol w="744251"/>
                <a:gridCol w="744251"/>
                <a:gridCol w="744251"/>
                <a:gridCol w="772860"/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г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1357298"/>
          <a:ext cx="8215372" cy="6565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46852"/>
                <a:gridCol w="746852"/>
                <a:gridCol w="746852"/>
                <a:gridCol w="746852"/>
                <a:gridCol w="746852"/>
                <a:gridCol w="766334"/>
                <a:gridCol w="714380"/>
                <a:gridCol w="714380"/>
                <a:gridCol w="785818"/>
                <a:gridCol w="714380"/>
                <a:gridCol w="785820"/>
              </a:tblGrid>
              <a:tr h="656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м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34" y="2000240"/>
          <a:ext cx="8215372" cy="6565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01390"/>
                <a:gridCol w="792314"/>
                <a:gridCol w="746852"/>
                <a:gridCol w="746852"/>
              </a:tblGrid>
              <a:tr h="656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rgbClr val="7030A0"/>
                          </a:solidFill>
                        </a:rPr>
                        <a:t>п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rgbClr val="7030A0"/>
                          </a:solidFill>
                        </a:rPr>
                        <a:t>ш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в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643182"/>
          <a:ext cx="8215372" cy="65659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</a:tblGrid>
              <a:tr h="65659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к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34" y="3286124"/>
          <a:ext cx="8215372" cy="72803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</a:tblGrid>
              <a:tr h="7280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б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е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ё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rgbClr val="7030A0"/>
                          </a:solidFill>
                        </a:rPr>
                        <a:t>з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4000504"/>
          <a:ext cx="8215372" cy="6515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</a:tblGrid>
              <a:tr h="6515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rgbClr val="7030A0"/>
                          </a:solidFill>
                        </a:rPr>
                        <a:t>х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л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00034" y="4643446"/>
          <a:ext cx="8215372" cy="7143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  <a:gridCol w="746852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с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rgbClr val="7030A0"/>
                          </a:solidFill>
                        </a:rPr>
                        <a:t>р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</a:rPr>
                        <a:t>о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rgbClr val="7030A0"/>
                          </a:solidFill>
                        </a:rPr>
                        <a:t>н</a:t>
                      </a:r>
                      <a:endParaRPr lang="ru-RU" sz="3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1223436889_file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01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Молодцы!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Спасибо за хорошую работу на уроке!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пользователь\Desktop\Флешка\Безимени-4.jpg"/>
          <p:cNvPicPr>
            <a:picLocks noChangeAspect="1" noChangeArrowheads="1"/>
          </p:cNvPicPr>
          <p:nvPr/>
        </p:nvPicPr>
        <p:blipFill>
          <a:blip r:embed="rId3" cstate="print"/>
          <a:srcRect l="11176" t="10247" r="32353" b="4947"/>
          <a:stretch>
            <a:fillRect/>
          </a:stretch>
        </p:blipFill>
        <p:spPr bwMode="auto">
          <a:xfrm>
            <a:off x="285720" y="3214686"/>
            <a:ext cx="3357973" cy="3357502"/>
          </a:xfrm>
          <a:prstGeom prst="cloud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Мои документы\Мои рисунки\1223436889_file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928802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http://www.kursk-esk.ru/_kitsys/let.php?zefg=bmocoga/metod-ochistki-stochnyh-vod-referat52432.jpg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214554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http://russianasha.ru/files/lib/images/5a/f4/baykal-2.jpg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571744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http://www.savvateev.ru/albums/2007/09/khovanskoe/photos/P9300596.jpg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928934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http://filimonkovskoe.adm-vidnoe.ru/uploads/1/gl5.JPG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214686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http://freelance.ru/img/portfolio/pics/00/16/9A/1481463.jpg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3429000"/>
            <a:ext cx="3597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8"/>
              </a:rPr>
              <a:t>http://www.stihi.ru/pics/2014/08/25/5511.jpg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643314"/>
            <a:ext cx="3389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9"/>
              </a:rPr>
              <a:t>http://kurort.spb.ru/img/79/0123701ab.jpg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929066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0"/>
              </a:rPr>
              <a:t>http://geostorm.ru/upload/information_system_17/1/2/0/item_1204/information_items_1204.jpg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4214818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1"/>
              </a:rPr>
              <a:t>http://u.5klass.net:10/datas/okruzhajuschij-mir/Obitateli-bolota/0012-012-JAgodnye-rastenija.jpg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500570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2"/>
              </a:rPr>
              <a:t>http://vitusltd.ru/blog/wp-content/uploads/2012/08/samye-poleznye-rasteniya-1.jpg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4714884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3"/>
              </a:rPr>
              <a:t>http://bratskvoyage.ru/d/258480/d/%D0%9E%D0%BB%D1%8C%D1%85%D0%BE%D0%BD_2.jpg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4929198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4"/>
              </a:rPr>
              <a:t>http://www.soc-life.ru/actions/55b4f05283972/451.jpg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5214950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5"/>
              </a:rPr>
              <a:t>http://cdn.fishki.net/upload/post/201409/20/1306454/0c2937d2d5f8e93df68c66baae69e9bd.jpg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2428868"/>
            <a:ext cx="3786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5500702"/>
            <a:ext cx="2504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6"/>
              </a:rPr>
              <a:t>http://i.imgur.com/0eZ6koG.jpg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5786454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7"/>
              </a:rPr>
              <a:t>http://fotobloog.ru/wp-content/uploads/2013/03/%D0%BD%D0%B5%D1%80%D0%BF%D0%B04.jpg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6072206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8"/>
              </a:rPr>
              <a:t>http://irkipedia.ru/sites/default/files/p20b_3.jpg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6357958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9"/>
              </a:rPr>
              <a:t>http://hippt.net/u/storage/ppt_15326/8cb5-1401991972-05.jpg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00364" y="214290"/>
            <a:ext cx="214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42910" y="642918"/>
            <a:ext cx="82153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 err="1" smtClean="0"/>
              <a:t>А.Авакян</a:t>
            </a:r>
            <a:r>
              <a:rPr lang="ru-RU" sz="1200" dirty="0" smtClean="0"/>
              <a:t>, Водохранилища, М., Мысль</a:t>
            </a:r>
          </a:p>
          <a:p>
            <a:pPr marL="342900" lvl="0" indent="-342900">
              <a:buFontTx/>
              <a:buAutoNum type="arabicPeriod"/>
            </a:pPr>
            <a:r>
              <a:rPr lang="ru-RU" sz="1200" i="1" dirty="0" smtClean="0"/>
              <a:t>Вокруг света</a:t>
            </a:r>
            <a:r>
              <a:rPr lang="ru-RU" sz="1200" dirty="0" smtClean="0"/>
              <a:t>. Ежемесячный научно-популярный журнал. № 6 (2741), июнь 2002 г.</a:t>
            </a:r>
          </a:p>
          <a:p>
            <a:pPr marL="342900" indent="-342900">
              <a:buAutoNum type="arabicPeriod"/>
            </a:pPr>
            <a:r>
              <a:rPr lang="ru-RU" sz="1200" dirty="0" err="1" smtClean="0"/>
              <a:t>Есипенок</a:t>
            </a:r>
            <a:r>
              <a:rPr lang="ru-RU" sz="1200" dirty="0" smtClean="0"/>
              <a:t> Н.И. «Байкал – озеро  сказки»  Иркутск </a:t>
            </a:r>
          </a:p>
          <a:p>
            <a:pPr marL="342900" lvl="0" indent="-342900">
              <a:buFontTx/>
              <a:buAutoNum type="arabicPeriod"/>
            </a:pPr>
            <a:r>
              <a:rPr lang="ru-RU" sz="1200" dirty="0" err="1" smtClean="0"/>
              <a:t>Поглазова</a:t>
            </a:r>
            <a:r>
              <a:rPr lang="ru-RU" sz="1200" dirty="0" smtClean="0"/>
              <a:t> О.Т. Окружающий мир: учебник для 2 класса. Ч.2.</a:t>
            </a:r>
          </a:p>
          <a:p>
            <a:pPr marL="342900" lvl="0" indent="-342900">
              <a:buFontTx/>
              <a:buAutoNum type="arabicPeriod"/>
            </a:pPr>
            <a:r>
              <a:rPr lang="ru-RU" sz="1200" dirty="0" smtClean="0"/>
              <a:t> </a:t>
            </a:r>
            <a:r>
              <a:rPr lang="ru-RU" sz="1200" i="1" dirty="0" smtClean="0"/>
              <a:t>Энциклопедия для детей</a:t>
            </a:r>
            <a:r>
              <a:rPr lang="ru-RU" sz="1200" dirty="0" smtClean="0"/>
              <a:t>. Т 12. Россия: физическая и экономическая география. 2-е изд., исп. Гл. ред. М. Д. Аксенова. М.: </a:t>
            </a:r>
            <a:r>
              <a:rPr lang="ru-RU" sz="1200" dirty="0" err="1" smtClean="0"/>
              <a:t>Аванта+</a:t>
            </a:r>
            <a:r>
              <a:rPr lang="ru-RU" sz="1200" dirty="0" smtClean="0"/>
              <a:t>, 1999.</a:t>
            </a:r>
          </a:p>
          <a:p>
            <a:pPr marL="342900" indent="-342900">
              <a:buFontTx/>
              <a:buAutoNum type="arabicPeriod"/>
            </a:pPr>
            <a:r>
              <a:rPr lang="ru-RU" sz="1200" i="1" dirty="0" smtClean="0"/>
              <a:t>Энциклопедия для детей</a:t>
            </a:r>
            <a:r>
              <a:rPr lang="ru-RU" sz="1200" dirty="0" smtClean="0"/>
              <a:t>. Т 19. Экология. Гл. ред. В. А. Володин. М.: </a:t>
            </a:r>
            <a:r>
              <a:rPr lang="ru-RU" sz="1200" dirty="0" err="1" smtClean="0"/>
              <a:t>Аванта+</a:t>
            </a:r>
            <a:r>
              <a:rPr lang="ru-RU" sz="1200" dirty="0" smtClean="0"/>
              <a:t>, 2001.</a:t>
            </a:r>
          </a:p>
          <a:p>
            <a:pPr marL="342900" lvl="0" indent="-342900"/>
            <a:endParaRPr lang="ru-RU" sz="12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1223436889_file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9" y="0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Тема урока: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Озёра. Пруды. Болота.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Байкал – жемчужина России.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пользователь\Desktop\Флешка\Безимени-4.jpg"/>
          <p:cNvPicPr>
            <a:picLocks noChangeAspect="1" noChangeArrowheads="1"/>
          </p:cNvPicPr>
          <p:nvPr/>
        </p:nvPicPr>
        <p:blipFill>
          <a:blip r:embed="rId3" cstate="print"/>
          <a:srcRect l="11176" t="10247" r="32353" b="4947"/>
          <a:stretch>
            <a:fillRect/>
          </a:stretch>
        </p:blipFill>
        <p:spPr bwMode="auto">
          <a:xfrm>
            <a:off x="142844" y="3786190"/>
            <a:ext cx="2929345" cy="2928934"/>
          </a:xfrm>
          <a:prstGeom prst="cloud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1223436889_file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0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Каспийское море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357298"/>
            <a:ext cx="7925316" cy="4071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5572140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Озеро представляет собой замкнутое углубление суши, в которое стекает и накапливается вода.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Мои рисунки\1223436889_file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0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Озеро Байкал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Admin\Мои документы\Мои рисунки\baykal-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7736422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Мои рисунки\1223436889_file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9" y="0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Озёра </a:t>
            </a:r>
            <a:r>
              <a:rPr lang="ru-RU" sz="5400" b="1" dirty="0" err="1" smtClean="0">
                <a:solidFill>
                  <a:srgbClr val="002060"/>
                </a:solidFill>
              </a:rPr>
              <a:t>Кичиер</a:t>
            </a:r>
            <a:r>
              <a:rPr lang="ru-RU" sz="5400" b="1" dirty="0" smtClean="0">
                <a:solidFill>
                  <a:srgbClr val="002060"/>
                </a:solidFill>
              </a:rPr>
              <a:t>, </a:t>
            </a:r>
            <a:r>
              <a:rPr lang="ru-RU" sz="5400" b="1" dirty="0" err="1" smtClean="0">
                <a:solidFill>
                  <a:srgbClr val="002060"/>
                </a:solidFill>
              </a:rPr>
              <a:t>Яльчик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Admin\Мои документы\Мои рисунки\ilaa_kazan_971966236793891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4214842" cy="350046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ozer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143248"/>
            <a:ext cx="4643470" cy="353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Мои рисунки\1223436889_file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9" y="0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002060"/>
                </a:solidFill>
              </a:rPr>
              <a:t>Кожласолинское</a:t>
            </a:r>
            <a:r>
              <a:rPr lang="ru-RU" sz="5400" b="1" dirty="0" smtClean="0">
                <a:solidFill>
                  <a:srgbClr val="002060"/>
                </a:solidFill>
              </a:rPr>
              <a:t> озеро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11" descr="http://komanda-k.ru/sites/default/files/P101002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7786742" cy="52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Мои документы\Мои рисунки\1223436889_file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39" y="0"/>
            <a:ext cx="9156139" cy="6860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Сельские пруды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4857760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Пруд — искусственный водоём для хранения воды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736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Пруды значительно меньше озера и служат для рыборазведения, полива и </a:t>
            </a:r>
            <a:r>
              <a:rPr lang="ru-RU" sz="2400" b="1" dirty="0" err="1" smtClean="0">
                <a:solidFill>
                  <a:srgbClr val="002060"/>
                </a:solidFill>
              </a:rPr>
              <a:t>водоснабжения.В</a:t>
            </a:r>
            <a:r>
              <a:rPr lang="ru-RU" sz="2400" b="1" dirty="0" smtClean="0">
                <a:solidFill>
                  <a:srgbClr val="002060"/>
                </a:solidFill>
              </a:rPr>
              <a:t> прудах разводят карпов, форель.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Admin\Мои документы\Мои рисунки\P93005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643338" cy="273250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gl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4143404" cy="2864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Мои документы\Мои рисунки\1223436889_file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05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Городские пруды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Admin\Мои документы\Мои рисунки\14814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357298"/>
            <a:ext cx="4894670" cy="326311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5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20350"/>
            <a:ext cx="4714908" cy="3194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275</Words>
  <Application>Microsoft Office PowerPoint</Application>
  <PresentationFormat>Экран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Урок окружающего мира. 2 класс. Программа «Гармония»</vt:lpstr>
      <vt:lpstr>Слайд 2</vt:lpstr>
      <vt:lpstr>Тема урока: Озёра. Пруды. Болота. Байкал – жемчужина России. </vt:lpstr>
      <vt:lpstr>Каспийское море</vt:lpstr>
      <vt:lpstr>Озеро Байкал</vt:lpstr>
      <vt:lpstr>Озёра Кичиер, Яльчик</vt:lpstr>
      <vt:lpstr>Кожласолинское озеро</vt:lpstr>
      <vt:lpstr>Сельские пруды</vt:lpstr>
      <vt:lpstr>Городские пруды</vt:lpstr>
      <vt:lpstr>Болото</vt:lpstr>
      <vt:lpstr>Растения болот</vt:lpstr>
      <vt:lpstr>Болотные духи</vt:lpstr>
      <vt:lpstr>Помогите мне найти мою маму</vt:lpstr>
      <vt:lpstr>Озеро Байкал</vt:lpstr>
      <vt:lpstr>Вид Байкала из космоса</vt:lpstr>
      <vt:lpstr>Озеро Байкал зимой</vt:lpstr>
      <vt:lpstr>Эндемики Байкала</vt:lpstr>
      <vt:lpstr>Шаманский камень</vt:lpstr>
      <vt:lpstr>Домашнее задание: 1. Собрать информацию об озере Байкал, оформить в виде реферата. 2. Для самых творческих найти стихи о Байкале, составить кроссворды или ребусы. </vt:lpstr>
      <vt:lpstr>Молодцы! Спасибо за хорошую работу на уроке!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35</cp:revision>
  <dcterms:created xsi:type="dcterms:W3CDTF">2015-02-14T15:20:53Z</dcterms:created>
  <dcterms:modified xsi:type="dcterms:W3CDTF">2020-01-10T12:37:01Z</dcterms:modified>
</cp:coreProperties>
</file>