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8" r:id="rId3"/>
    <p:sldId id="257" r:id="rId4"/>
    <p:sldId id="258" r:id="rId5"/>
    <p:sldId id="260" r:id="rId6"/>
    <p:sldId id="280" r:id="rId7"/>
    <p:sldId id="262" r:id="rId8"/>
    <p:sldId id="263" r:id="rId9"/>
    <p:sldId id="281" r:id="rId10"/>
    <p:sldId id="277" r:id="rId11"/>
    <p:sldId id="268" r:id="rId12"/>
    <p:sldId id="282" r:id="rId13"/>
    <p:sldId id="283" r:id="rId14"/>
    <p:sldId id="284" r:id="rId15"/>
    <p:sldId id="27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0000"/>
    <a:srgbClr val="CC6600"/>
    <a:srgbClr val="CC0000"/>
    <a:srgbClr val="FFCC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94660"/>
  </p:normalViewPr>
  <p:slideViewPr>
    <p:cSldViewPr>
      <p:cViewPr varScale="1">
        <p:scale>
          <a:sx n="81" d="100"/>
          <a:sy n="81" d="100"/>
        </p:scale>
        <p:origin x="8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FB271C-4EB1-4FFA-B9DC-67BF5B7C74E9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06AE609A-566F-4C15-8F6F-903D304D278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Сбор информации</a:t>
          </a:r>
        </a:p>
      </dgm:t>
    </dgm:pt>
    <dgm:pt modelId="{945EBB71-764F-42AC-A651-5451CA7272CA}" type="parTrans" cxnId="{30FB9689-DB1A-4914-AAF5-42C7F42A9F58}">
      <dgm:prSet/>
      <dgm:spPr/>
      <dgm:t>
        <a:bodyPr/>
        <a:lstStyle/>
        <a:p>
          <a:endParaRPr lang="ru-RU"/>
        </a:p>
      </dgm:t>
    </dgm:pt>
    <dgm:pt modelId="{3C782EB1-08D6-4832-87DD-66B200F81801}" type="sibTrans" cxnId="{30FB9689-DB1A-4914-AAF5-42C7F42A9F58}">
      <dgm:prSet/>
      <dgm:spPr/>
      <dgm:t>
        <a:bodyPr/>
        <a:lstStyle/>
        <a:p>
          <a:endParaRPr lang="ru-RU"/>
        </a:p>
      </dgm:t>
    </dgm:pt>
    <dgm:pt modelId="{5018EB6D-A4F1-4560-A1D5-EC427F8DA14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Чтение сказок Пушкина</a:t>
          </a:r>
        </a:p>
      </dgm:t>
    </dgm:pt>
    <dgm:pt modelId="{F751DA43-CB52-4D36-AB09-5880D6C9BB64}" type="parTrans" cxnId="{4614265D-9A5A-45CE-B86B-1A6717CE5F9D}">
      <dgm:prSet/>
      <dgm:spPr/>
      <dgm:t>
        <a:bodyPr/>
        <a:lstStyle/>
        <a:p>
          <a:endParaRPr lang="ru-RU"/>
        </a:p>
      </dgm:t>
    </dgm:pt>
    <dgm:pt modelId="{329C6110-1446-4187-AE4D-8BEBB7341AEC}" type="sibTrans" cxnId="{4614265D-9A5A-45CE-B86B-1A6717CE5F9D}">
      <dgm:prSet/>
      <dgm:spPr/>
      <dgm:t>
        <a:bodyPr/>
        <a:lstStyle/>
        <a:p>
          <a:endParaRPr lang="ru-RU"/>
        </a:p>
      </dgm:t>
    </dgm:pt>
    <dgm:pt modelId="{A32126A1-CFF4-4E49-8490-B32E4A10E0E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Поход в библиотеку</a:t>
          </a:r>
        </a:p>
      </dgm:t>
    </dgm:pt>
    <dgm:pt modelId="{86E8A285-312E-413B-AF5A-93F6B5856C35}" type="parTrans" cxnId="{8C6EAB1A-8077-4CD8-8FFC-B7734758D74B}">
      <dgm:prSet/>
      <dgm:spPr/>
      <dgm:t>
        <a:bodyPr/>
        <a:lstStyle/>
        <a:p>
          <a:endParaRPr lang="ru-RU"/>
        </a:p>
      </dgm:t>
    </dgm:pt>
    <dgm:pt modelId="{CD9E538E-02DB-4535-B00C-F29792C0C1F0}" type="sibTrans" cxnId="{8C6EAB1A-8077-4CD8-8FFC-B7734758D74B}">
      <dgm:prSet/>
      <dgm:spPr/>
      <dgm:t>
        <a:bodyPr/>
        <a:lstStyle/>
        <a:p>
          <a:endParaRPr lang="ru-RU"/>
        </a:p>
      </dgm:t>
    </dgm:pt>
    <dgm:pt modelId="{15119EB2-735A-4E16-9E69-30595C14A06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Просмотр мультфильмов</a:t>
          </a:r>
        </a:p>
      </dgm:t>
    </dgm:pt>
    <dgm:pt modelId="{3FC41E6D-8A68-446E-BFED-4A33A8A425D0}" type="parTrans" cxnId="{EE39CD33-2E1F-4CD2-A521-C58D44D1E6B4}">
      <dgm:prSet/>
      <dgm:spPr/>
      <dgm:t>
        <a:bodyPr/>
        <a:lstStyle/>
        <a:p>
          <a:endParaRPr lang="ru-RU"/>
        </a:p>
      </dgm:t>
    </dgm:pt>
    <dgm:pt modelId="{B71A2F6D-1F2E-4FF5-BF13-2C044D634853}" type="sibTrans" cxnId="{EE39CD33-2E1F-4CD2-A521-C58D44D1E6B4}">
      <dgm:prSet/>
      <dgm:spPr/>
      <dgm:t>
        <a:bodyPr/>
        <a:lstStyle/>
        <a:p>
          <a:endParaRPr lang="ru-RU"/>
        </a:p>
      </dgm:t>
    </dgm:pt>
    <dgm:pt modelId="{24822EBD-54C0-48D2-9199-3CB67152682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Слушание аудиосказок</a:t>
          </a:r>
        </a:p>
      </dgm:t>
    </dgm:pt>
    <dgm:pt modelId="{0DFF3948-14C5-4920-A874-5117EF337A48}" type="parTrans" cxnId="{A34DFFD7-89A5-4D42-9E8A-775994199862}">
      <dgm:prSet/>
      <dgm:spPr/>
      <dgm:t>
        <a:bodyPr/>
        <a:lstStyle/>
        <a:p>
          <a:endParaRPr lang="ru-RU"/>
        </a:p>
      </dgm:t>
    </dgm:pt>
    <dgm:pt modelId="{90514903-13F7-4709-BBDE-55E4E0D4B2C4}" type="sibTrans" cxnId="{A34DFFD7-89A5-4D42-9E8A-775994199862}">
      <dgm:prSet/>
      <dgm:spPr/>
      <dgm:t>
        <a:bodyPr/>
        <a:lstStyle/>
        <a:p>
          <a:endParaRPr lang="ru-RU"/>
        </a:p>
      </dgm:t>
    </dgm:pt>
    <dgm:pt modelId="{FDC0CE0D-AFEB-4D2E-8438-6DD4B11BC32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Знакомство со сказками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через музыку, живопись</a:t>
          </a:r>
        </a:p>
      </dgm:t>
    </dgm:pt>
    <dgm:pt modelId="{AC72A3D8-B3CA-4938-829F-A8D9459B1488}" type="parTrans" cxnId="{3B255F34-489F-409F-A138-AA432478753F}">
      <dgm:prSet/>
      <dgm:spPr/>
      <dgm:t>
        <a:bodyPr/>
        <a:lstStyle/>
        <a:p>
          <a:endParaRPr lang="ru-RU"/>
        </a:p>
      </dgm:t>
    </dgm:pt>
    <dgm:pt modelId="{A01E0F77-C143-49E0-9853-4F59E2463654}" type="sibTrans" cxnId="{3B255F34-489F-409F-A138-AA432478753F}">
      <dgm:prSet/>
      <dgm:spPr/>
      <dgm:t>
        <a:bodyPr/>
        <a:lstStyle/>
        <a:p>
          <a:endParaRPr lang="ru-RU"/>
        </a:p>
      </dgm:t>
    </dgm:pt>
    <dgm:pt modelId="{485D7F8F-0B6B-43B5-B776-5BF1299B1C1B}" type="pres">
      <dgm:prSet presAssocID="{4CFB271C-4EB1-4FFA-B9DC-67BF5B7C74E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1962A64-6518-49E2-ACD3-F30DE5B1C5A1}" type="pres">
      <dgm:prSet presAssocID="{06AE609A-566F-4C15-8F6F-903D304D2788}" presName="centerShape" presStyleLbl="node0" presStyleIdx="0" presStyleCnt="1"/>
      <dgm:spPr/>
      <dgm:t>
        <a:bodyPr/>
        <a:lstStyle/>
        <a:p>
          <a:endParaRPr lang="ru-RU"/>
        </a:p>
      </dgm:t>
    </dgm:pt>
    <dgm:pt modelId="{117FE459-454A-4BA1-8475-F418B3EDC668}" type="pres">
      <dgm:prSet presAssocID="{F751DA43-CB52-4D36-AB09-5880D6C9BB64}" presName="Name9" presStyleLbl="parChTrans1D2" presStyleIdx="0" presStyleCnt="5"/>
      <dgm:spPr/>
      <dgm:t>
        <a:bodyPr/>
        <a:lstStyle/>
        <a:p>
          <a:endParaRPr lang="ru-RU"/>
        </a:p>
      </dgm:t>
    </dgm:pt>
    <dgm:pt modelId="{1122088D-809B-4684-9D1D-55518CC35F18}" type="pres">
      <dgm:prSet presAssocID="{F751DA43-CB52-4D36-AB09-5880D6C9BB64}" presName="connTx" presStyleLbl="parChTrans1D2" presStyleIdx="0" presStyleCnt="5"/>
      <dgm:spPr/>
      <dgm:t>
        <a:bodyPr/>
        <a:lstStyle/>
        <a:p>
          <a:endParaRPr lang="ru-RU"/>
        </a:p>
      </dgm:t>
    </dgm:pt>
    <dgm:pt modelId="{095D5DC9-A846-427C-A29A-A8EAF698144C}" type="pres">
      <dgm:prSet presAssocID="{5018EB6D-A4F1-4560-A1D5-EC427F8DA14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CC48FF-74D5-4C2F-90BE-314CE7A95EAB}" type="pres">
      <dgm:prSet presAssocID="{86E8A285-312E-413B-AF5A-93F6B5856C35}" presName="Name9" presStyleLbl="parChTrans1D2" presStyleIdx="1" presStyleCnt="5"/>
      <dgm:spPr/>
      <dgm:t>
        <a:bodyPr/>
        <a:lstStyle/>
        <a:p>
          <a:endParaRPr lang="ru-RU"/>
        </a:p>
      </dgm:t>
    </dgm:pt>
    <dgm:pt modelId="{C56B04DD-068D-477E-8135-CCBB6D2D6D41}" type="pres">
      <dgm:prSet presAssocID="{86E8A285-312E-413B-AF5A-93F6B5856C35}" presName="connTx" presStyleLbl="parChTrans1D2" presStyleIdx="1" presStyleCnt="5"/>
      <dgm:spPr/>
      <dgm:t>
        <a:bodyPr/>
        <a:lstStyle/>
        <a:p>
          <a:endParaRPr lang="ru-RU"/>
        </a:p>
      </dgm:t>
    </dgm:pt>
    <dgm:pt modelId="{2943D7C1-848E-4F2D-A4D1-82FA07BC18F0}" type="pres">
      <dgm:prSet presAssocID="{A32126A1-CFF4-4E49-8490-B32E4A10E0E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67DA93-D146-43FD-8AA1-19E26301FAF4}" type="pres">
      <dgm:prSet presAssocID="{3FC41E6D-8A68-446E-BFED-4A33A8A425D0}" presName="Name9" presStyleLbl="parChTrans1D2" presStyleIdx="2" presStyleCnt="5"/>
      <dgm:spPr/>
      <dgm:t>
        <a:bodyPr/>
        <a:lstStyle/>
        <a:p>
          <a:endParaRPr lang="ru-RU"/>
        </a:p>
      </dgm:t>
    </dgm:pt>
    <dgm:pt modelId="{37EE37CF-7993-4428-BDD8-F0FB650F8CF6}" type="pres">
      <dgm:prSet presAssocID="{3FC41E6D-8A68-446E-BFED-4A33A8A425D0}" presName="connTx" presStyleLbl="parChTrans1D2" presStyleIdx="2" presStyleCnt="5"/>
      <dgm:spPr/>
      <dgm:t>
        <a:bodyPr/>
        <a:lstStyle/>
        <a:p>
          <a:endParaRPr lang="ru-RU"/>
        </a:p>
      </dgm:t>
    </dgm:pt>
    <dgm:pt modelId="{665E6525-F4B2-43E0-8973-FEBD1440A059}" type="pres">
      <dgm:prSet presAssocID="{15119EB2-735A-4E16-9E69-30595C14A06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89B06B-E5EA-4263-85A0-A1D1E2F344D9}" type="pres">
      <dgm:prSet presAssocID="{0DFF3948-14C5-4920-A874-5117EF337A48}" presName="Name9" presStyleLbl="parChTrans1D2" presStyleIdx="3" presStyleCnt="5"/>
      <dgm:spPr/>
      <dgm:t>
        <a:bodyPr/>
        <a:lstStyle/>
        <a:p>
          <a:endParaRPr lang="ru-RU"/>
        </a:p>
      </dgm:t>
    </dgm:pt>
    <dgm:pt modelId="{4E96952A-EA85-4932-A883-F3F66045920D}" type="pres">
      <dgm:prSet presAssocID="{0DFF3948-14C5-4920-A874-5117EF337A48}" presName="connTx" presStyleLbl="parChTrans1D2" presStyleIdx="3" presStyleCnt="5"/>
      <dgm:spPr/>
      <dgm:t>
        <a:bodyPr/>
        <a:lstStyle/>
        <a:p>
          <a:endParaRPr lang="ru-RU"/>
        </a:p>
      </dgm:t>
    </dgm:pt>
    <dgm:pt modelId="{CA9A77FC-4EBD-413D-AFDF-946DBC7565D2}" type="pres">
      <dgm:prSet presAssocID="{24822EBD-54C0-48D2-9199-3CB67152682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D3ADC4-E797-4F52-A9E1-9CB2B92CF2AE}" type="pres">
      <dgm:prSet presAssocID="{AC72A3D8-B3CA-4938-829F-A8D9459B1488}" presName="Name9" presStyleLbl="parChTrans1D2" presStyleIdx="4" presStyleCnt="5"/>
      <dgm:spPr/>
      <dgm:t>
        <a:bodyPr/>
        <a:lstStyle/>
        <a:p>
          <a:endParaRPr lang="ru-RU"/>
        </a:p>
      </dgm:t>
    </dgm:pt>
    <dgm:pt modelId="{446063E2-562B-417A-9C92-B49DC5778892}" type="pres">
      <dgm:prSet presAssocID="{AC72A3D8-B3CA-4938-829F-A8D9459B1488}" presName="connTx" presStyleLbl="parChTrans1D2" presStyleIdx="4" presStyleCnt="5"/>
      <dgm:spPr/>
      <dgm:t>
        <a:bodyPr/>
        <a:lstStyle/>
        <a:p>
          <a:endParaRPr lang="ru-RU"/>
        </a:p>
      </dgm:t>
    </dgm:pt>
    <dgm:pt modelId="{723BE3EB-8DED-4137-B027-ED5673BAD5A9}" type="pres">
      <dgm:prSet presAssocID="{FDC0CE0D-AFEB-4D2E-8438-6DD4B11BC32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068F6E-F842-43EA-8EB1-57617ED1F455}" type="presOf" srcId="{86E8A285-312E-413B-AF5A-93F6B5856C35}" destId="{83CC48FF-74D5-4C2F-90BE-314CE7A95EAB}" srcOrd="0" destOrd="0" presId="urn:microsoft.com/office/officeart/2005/8/layout/radial1"/>
    <dgm:cxn modelId="{2D46659D-ED4A-47D4-9634-3FD7C0E5D3E4}" type="presOf" srcId="{15119EB2-735A-4E16-9E69-30595C14A067}" destId="{665E6525-F4B2-43E0-8973-FEBD1440A059}" srcOrd="0" destOrd="0" presId="urn:microsoft.com/office/officeart/2005/8/layout/radial1"/>
    <dgm:cxn modelId="{905A184A-09A1-44C4-9B48-5702610206B8}" type="presOf" srcId="{0DFF3948-14C5-4920-A874-5117EF337A48}" destId="{3689B06B-E5EA-4263-85A0-A1D1E2F344D9}" srcOrd="0" destOrd="0" presId="urn:microsoft.com/office/officeart/2005/8/layout/radial1"/>
    <dgm:cxn modelId="{4614265D-9A5A-45CE-B86B-1A6717CE5F9D}" srcId="{06AE609A-566F-4C15-8F6F-903D304D2788}" destId="{5018EB6D-A4F1-4560-A1D5-EC427F8DA142}" srcOrd="0" destOrd="0" parTransId="{F751DA43-CB52-4D36-AB09-5880D6C9BB64}" sibTransId="{329C6110-1446-4187-AE4D-8BEBB7341AEC}"/>
    <dgm:cxn modelId="{3B255F34-489F-409F-A138-AA432478753F}" srcId="{06AE609A-566F-4C15-8F6F-903D304D2788}" destId="{FDC0CE0D-AFEB-4D2E-8438-6DD4B11BC324}" srcOrd="4" destOrd="0" parTransId="{AC72A3D8-B3CA-4938-829F-A8D9459B1488}" sibTransId="{A01E0F77-C143-49E0-9853-4F59E2463654}"/>
    <dgm:cxn modelId="{FC5BC67C-D7F2-4135-A7B5-BA16CB26EEDA}" type="presOf" srcId="{A32126A1-CFF4-4E49-8490-B32E4A10E0E5}" destId="{2943D7C1-848E-4F2D-A4D1-82FA07BC18F0}" srcOrd="0" destOrd="0" presId="urn:microsoft.com/office/officeart/2005/8/layout/radial1"/>
    <dgm:cxn modelId="{EA44E180-6FBB-42B2-A110-C8AD65F7DF85}" type="presOf" srcId="{3FC41E6D-8A68-446E-BFED-4A33A8A425D0}" destId="{37EE37CF-7993-4428-BDD8-F0FB650F8CF6}" srcOrd="1" destOrd="0" presId="urn:microsoft.com/office/officeart/2005/8/layout/radial1"/>
    <dgm:cxn modelId="{777DFF73-17E4-42A4-800B-CA996CE4430E}" type="presOf" srcId="{AC72A3D8-B3CA-4938-829F-A8D9459B1488}" destId="{446063E2-562B-417A-9C92-B49DC5778892}" srcOrd="1" destOrd="0" presId="urn:microsoft.com/office/officeart/2005/8/layout/radial1"/>
    <dgm:cxn modelId="{5ACC0DD4-D4D5-46A8-A0DC-FADE0DAB2B1E}" type="presOf" srcId="{AC72A3D8-B3CA-4938-829F-A8D9459B1488}" destId="{F1D3ADC4-E797-4F52-A9E1-9CB2B92CF2AE}" srcOrd="0" destOrd="0" presId="urn:microsoft.com/office/officeart/2005/8/layout/radial1"/>
    <dgm:cxn modelId="{566C86A2-2863-45D5-8EC0-8DFB34A006CF}" type="presOf" srcId="{24822EBD-54C0-48D2-9199-3CB671526827}" destId="{CA9A77FC-4EBD-413D-AFDF-946DBC7565D2}" srcOrd="0" destOrd="0" presId="urn:microsoft.com/office/officeart/2005/8/layout/radial1"/>
    <dgm:cxn modelId="{B54CA881-49CE-4C36-9ABD-DC80F44920F7}" type="presOf" srcId="{F751DA43-CB52-4D36-AB09-5880D6C9BB64}" destId="{117FE459-454A-4BA1-8475-F418B3EDC668}" srcOrd="0" destOrd="0" presId="urn:microsoft.com/office/officeart/2005/8/layout/radial1"/>
    <dgm:cxn modelId="{30FB9689-DB1A-4914-AAF5-42C7F42A9F58}" srcId="{4CFB271C-4EB1-4FFA-B9DC-67BF5B7C74E9}" destId="{06AE609A-566F-4C15-8F6F-903D304D2788}" srcOrd="0" destOrd="0" parTransId="{945EBB71-764F-42AC-A651-5451CA7272CA}" sibTransId="{3C782EB1-08D6-4832-87DD-66B200F81801}"/>
    <dgm:cxn modelId="{EE39CD33-2E1F-4CD2-A521-C58D44D1E6B4}" srcId="{06AE609A-566F-4C15-8F6F-903D304D2788}" destId="{15119EB2-735A-4E16-9E69-30595C14A067}" srcOrd="2" destOrd="0" parTransId="{3FC41E6D-8A68-446E-BFED-4A33A8A425D0}" sibTransId="{B71A2F6D-1F2E-4FF5-BF13-2C044D634853}"/>
    <dgm:cxn modelId="{6B304E52-DC81-47C3-ABDB-AA2259FA8D5B}" type="presOf" srcId="{FDC0CE0D-AFEB-4D2E-8438-6DD4B11BC324}" destId="{723BE3EB-8DED-4137-B027-ED5673BAD5A9}" srcOrd="0" destOrd="0" presId="urn:microsoft.com/office/officeart/2005/8/layout/radial1"/>
    <dgm:cxn modelId="{8C6EAB1A-8077-4CD8-8FFC-B7734758D74B}" srcId="{06AE609A-566F-4C15-8F6F-903D304D2788}" destId="{A32126A1-CFF4-4E49-8490-B32E4A10E0E5}" srcOrd="1" destOrd="0" parTransId="{86E8A285-312E-413B-AF5A-93F6B5856C35}" sibTransId="{CD9E538E-02DB-4535-B00C-F29792C0C1F0}"/>
    <dgm:cxn modelId="{A72B7816-6D29-4FF8-B546-36762B5E4DB6}" type="presOf" srcId="{3FC41E6D-8A68-446E-BFED-4A33A8A425D0}" destId="{9C67DA93-D146-43FD-8AA1-19E26301FAF4}" srcOrd="0" destOrd="0" presId="urn:microsoft.com/office/officeart/2005/8/layout/radial1"/>
    <dgm:cxn modelId="{1E9FDD28-57AE-4630-A2D2-201DBE60E9DE}" type="presOf" srcId="{4CFB271C-4EB1-4FFA-B9DC-67BF5B7C74E9}" destId="{485D7F8F-0B6B-43B5-B776-5BF1299B1C1B}" srcOrd="0" destOrd="0" presId="urn:microsoft.com/office/officeart/2005/8/layout/radial1"/>
    <dgm:cxn modelId="{C93778CB-5C55-46DE-B5F4-C2EBBCF73394}" type="presOf" srcId="{86E8A285-312E-413B-AF5A-93F6B5856C35}" destId="{C56B04DD-068D-477E-8135-CCBB6D2D6D41}" srcOrd="1" destOrd="0" presId="urn:microsoft.com/office/officeart/2005/8/layout/radial1"/>
    <dgm:cxn modelId="{F837D2F4-CF14-4A9C-8C84-0EC66C656821}" type="presOf" srcId="{F751DA43-CB52-4D36-AB09-5880D6C9BB64}" destId="{1122088D-809B-4684-9D1D-55518CC35F18}" srcOrd="1" destOrd="0" presId="urn:microsoft.com/office/officeart/2005/8/layout/radial1"/>
    <dgm:cxn modelId="{E6041D75-EF6C-4BF8-8476-55091469EE17}" type="presOf" srcId="{06AE609A-566F-4C15-8F6F-903D304D2788}" destId="{41962A64-6518-49E2-ACD3-F30DE5B1C5A1}" srcOrd="0" destOrd="0" presId="urn:microsoft.com/office/officeart/2005/8/layout/radial1"/>
    <dgm:cxn modelId="{687A6649-E44A-445D-A153-BA95BFC2C775}" type="presOf" srcId="{5018EB6D-A4F1-4560-A1D5-EC427F8DA142}" destId="{095D5DC9-A846-427C-A29A-A8EAF698144C}" srcOrd="0" destOrd="0" presId="urn:microsoft.com/office/officeart/2005/8/layout/radial1"/>
    <dgm:cxn modelId="{37600CFA-97C5-49F2-96B9-323AF23D87BD}" type="presOf" srcId="{0DFF3948-14C5-4920-A874-5117EF337A48}" destId="{4E96952A-EA85-4932-A883-F3F66045920D}" srcOrd="1" destOrd="0" presId="urn:microsoft.com/office/officeart/2005/8/layout/radial1"/>
    <dgm:cxn modelId="{A34DFFD7-89A5-4D42-9E8A-775994199862}" srcId="{06AE609A-566F-4C15-8F6F-903D304D2788}" destId="{24822EBD-54C0-48D2-9199-3CB671526827}" srcOrd="3" destOrd="0" parTransId="{0DFF3948-14C5-4920-A874-5117EF337A48}" sibTransId="{90514903-13F7-4709-BBDE-55E4E0D4B2C4}"/>
    <dgm:cxn modelId="{5701C780-9461-404F-AEA5-86A4A22E4666}" type="presParOf" srcId="{485D7F8F-0B6B-43B5-B776-5BF1299B1C1B}" destId="{41962A64-6518-49E2-ACD3-F30DE5B1C5A1}" srcOrd="0" destOrd="0" presId="urn:microsoft.com/office/officeart/2005/8/layout/radial1"/>
    <dgm:cxn modelId="{A4B0BF11-E10D-438C-93D8-377F3EA4B4EB}" type="presParOf" srcId="{485D7F8F-0B6B-43B5-B776-5BF1299B1C1B}" destId="{117FE459-454A-4BA1-8475-F418B3EDC668}" srcOrd="1" destOrd="0" presId="urn:microsoft.com/office/officeart/2005/8/layout/radial1"/>
    <dgm:cxn modelId="{96C719C9-19BB-4228-B206-F2954118B4C3}" type="presParOf" srcId="{117FE459-454A-4BA1-8475-F418B3EDC668}" destId="{1122088D-809B-4684-9D1D-55518CC35F18}" srcOrd="0" destOrd="0" presId="urn:microsoft.com/office/officeart/2005/8/layout/radial1"/>
    <dgm:cxn modelId="{9F47C24F-8086-4B5C-8D52-6B6094F74346}" type="presParOf" srcId="{485D7F8F-0B6B-43B5-B776-5BF1299B1C1B}" destId="{095D5DC9-A846-427C-A29A-A8EAF698144C}" srcOrd="2" destOrd="0" presId="urn:microsoft.com/office/officeart/2005/8/layout/radial1"/>
    <dgm:cxn modelId="{26D26A84-C445-49F3-90C6-CBFAC48CD112}" type="presParOf" srcId="{485D7F8F-0B6B-43B5-B776-5BF1299B1C1B}" destId="{83CC48FF-74D5-4C2F-90BE-314CE7A95EAB}" srcOrd="3" destOrd="0" presId="urn:microsoft.com/office/officeart/2005/8/layout/radial1"/>
    <dgm:cxn modelId="{D901D17E-5FB0-48A3-8B18-97E4EA456857}" type="presParOf" srcId="{83CC48FF-74D5-4C2F-90BE-314CE7A95EAB}" destId="{C56B04DD-068D-477E-8135-CCBB6D2D6D41}" srcOrd="0" destOrd="0" presId="urn:microsoft.com/office/officeart/2005/8/layout/radial1"/>
    <dgm:cxn modelId="{1FCBE730-ADA5-42BF-B28A-7B0473B9BCF5}" type="presParOf" srcId="{485D7F8F-0B6B-43B5-B776-5BF1299B1C1B}" destId="{2943D7C1-848E-4F2D-A4D1-82FA07BC18F0}" srcOrd="4" destOrd="0" presId="urn:microsoft.com/office/officeart/2005/8/layout/radial1"/>
    <dgm:cxn modelId="{6223D810-C935-4D40-9F33-F68D3E822958}" type="presParOf" srcId="{485D7F8F-0B6B-43B5-B776-5BF1299B1C1B}" destId="{9C67DA93-D146-43FD-8AA1-19E26301FAF4}" srcOrd="5" destOrd="0" presId="urn:microsoft.com/office/officeart/2005/8/layout/radial1"/>
    <dgm:cxn modelId="{4773A8C8-0D9F-4061-B7A5-DD7CABAD3943}" type="presParOf" srcId="{9C67DA93-D146-43FD-8AA1-19E26301FAF4}" destId="{37EE37CF-7993-4428-BDD8-F0FB650F8CF6}" srcOrd="0" destOrd="0" presId="urn:microsoft.com/office/officeart/2005/8/layout/radial1"/>
    <dgm:cxn modelId="{5B90727A-818F-488E-8CF2-A6C1FB3B3FFD}" type="presParOf" srcId="{485D7F8F-0B6B-43B5-B776-5BF1299B1C1B}" destId="{665E6525-F4B2-43E0-8973-FEBD1440A059}" srcOrd="6" destOrd="0" presId="urn:microsoft.com/office/officeart/2005/8/layout/radial1"/>
    <dgm:cxn modelId="{149E7820-00D0-40E3-800D-8768FAAACA90}" type="presParOf" srcId="{485D7F8F-0B6B-43B5-B776-5BF1299B1C1B}" destId="{3689B06B-E5EA-4263-85A0-A1D1E2F344D9}" srcOrd="7" destOrd="0" presId="urn:microsoft.com/office/officeart/2005/8/layout/radial1"/>
    <dgm:cxn modelId="{B3A32C28-F2DA-4B42-A3B2-CC80F140CF3F}" type="presParOf" srcId="{3689B06B-E5EA-4263-85A0-A1D1E2F344D9}" destId="{4E96952A-EA85-4932-A883-F3F66045920D}" srcOrd="0" destOrd="0" presId="urn:microsoft.com/office/officeart/2005/8/layout/radial1"/>
    <dgm:cxn modelId="{C4D586AF-6CC3-4A4A-91B4-E4FDF06BA232}" type="presParOf" srcId="{485D7F8F-0B6B-43B5-B776-5BF1299B1C1B}" destId="{CA9A77FC-4EBD-413D-AFDF-946DBC7565D2}" srcOrd="8" destOrd="0" presId="urn:microsoft.com/office/officeart/2005/8/layout/radial1"/>
    <dgm:cxn modelId="{ED0EA919-F3AD-4AD7-AD83-316339096259}" type="presParOf" srcId="{485D7F8F-0B6B-43B5-B776-5BF1299B1C1B}" destId="{F1D3ADC4-E797-4F52-A9E1-9CB2B92CF2AE}" srcOrd="9" destOrd="0" presId="urn:microsoft.com/office/officeart/2005/8/layout/radial1"/>
    <dgm:cxn modelId="{FBC80DD1-0EF1-4CE7-AB36-7B1521384E94}" type="presParOf" srcId="{F1D3ADC4-E797-4F52-A9E1-9CB2B92CF2AE}" destId="{446063E2-562B-417A-9C92-B49DC5778892}" srcOrd="0" destOrd="0" presId="urn:microsoft.com/office/officeart/2005/8/layout/radial1"/>
    <dgm:cxn modelId="{905738B9-FAFD-4E5D-9E11-F7B42930E27C}" type="presParOf" srcId="{485D7F8F-0B6B-43B5-B776-5BF1299B1C1B}" destId="{723BE3EB-8DED-4137-B027-ED5673BAD5A9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962A64-6518-49E2-ACD3-F30DE5B1C5A1}">
      <dsp:nvSpPr>
        <dsp:cNvPr id="0" name=""/>
        <dsp:cNvSpPr/>
      </dsp:nvSpPr>
      <dsp:spPr>
        <a:xfrm>
          <a:off x="2276558" y="1760263"/>
          <a:ext cx="1352382" cy="13523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0" i="0" u="none" strike="noStrike" kern="1200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Сбор информации</a:t>
          </a:r>
        </a:p>
      </dsp:txBody>
      <dsp:txXfrm>
        <a:off x="2474610" y="1958315"/>
        <a:ext cx="956278" cy="956278"/>
      </dsp:txXfrm>
    </dsp:sp>
    <dsp:sp modelId="{117FE459-454A-4BA1-8475-F418B3EDC668}">
      <dsp:nvSpPr>
        <dsp:cNvPr id="0" name=""/>
        <dsp:cNvSpPr/>
      </dsp:nvSpPr>
      <dsp:spPr>
        <a:xfrm rot="16200000">
          <a:off x="2749716" y="1536619"/>
          <a:ext cx="406067" cy="41220"/>
        </a:xfrm>
        <a:custGeom>
          <a:avLst/>
          <a:gdLst/>
          <a:ahLst/>
          <a:cxnLst/>
          <a:rect l="0" t="0" r="0" b="0"/>
          <a:pathLst>
            <a:path>
              <a:moveTo>
                <a:pt x="0" y="20610"/>
              </a:moveTo>
              <a:lnTo>
                <a:pt x="406067" y="206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942598" y="1547078"/>
        <a:ext cx="20303" cy="20303"/>
      </dsp:txXfrm>
    </dsp:sp>
    <dsp:sp modelId="{095D5DC9-A846-427C-A29A-A8EAF698144C}">
      <dsp:nvSpPr>
        <dsp:cNvPr id="0" name=""/>
        <dsp:cNvSpPr/>
      </dsp:nvSpPr>
      <dsp:spPr>
        <a:xfrm>
          <a:off x="2276558" y="1813"/>
          <a:ext cx="1352382" cy="13523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Чтение сказок Пушкина</a:t>
          </a:r>
        </a:p>
      </dsp:txBody>
      <dsp:txXfrm>
        <a:off x="2474610" y="199865"/>
        <a:ext cx="956278" cy="956278"/>
      </dsp:txXfrm>
    </dsp:sp>
    <dsp:sp modelId="{83CC48FF-74D5-4C2F-90BE-314CE7A95EAB}">
      <dsp:nvSpPr>
        <dsp:cNvPr id="0" name=""/>
        <dsp:cNvSpPr/>
      </dsp:nvSpPr>
      <dsp:spPr>
        <a:xfrm rot="20520000">
          <a:off x="3585908" y="2144148"/>
          <a:ext cx="406067" cy="41220"/>
        </a:xfrm>
        <a:custGeom>
          <a:avLst/>
          <a:gdLst/>
          <a:ahLst/>
          <a:cxnLst/>
          <a:rect l="0" t="0" r="0" b="0"/>
          <a:pathLst>
            <a:path>
              <a:moveTo>
                <a:pt x="0" y="20610"/>
              </a:moveTo>
              <a:lnTo>
                <a:pt x="406067" y="206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78790" y="2154607"/>
        <a:ext cx="20303" cy="20303"/>
      </dsp:txXfrm>
    </dsp:sp>
    <dsp:sp modelId="{2943D7C1-848E-4F2D-A4D1-82FA07BC18F0}">
      <dsp:nvSpPr>
        <dsp:cNvPr id="0" name=""/>
        <dsp:cNvSpPr/>
      </dsp:nvSpPr>
      <dsp:spPr>
        <a:xfrm>
          <a:off x="3948943" y="1216872"/>
          <a:ext cx="1352382" cy="13523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Поход в библиотеку</a:t>
          </a:r>
        </a:p>
      </dsp:txBody>
      <dsp:txXfrm>
        <a:off x="4146995" y="1414924"/>
        <a:ext cx="956278" cy="956278"/>
      </dsp:txXfrm>
    </dsp:sp>
    <dsp:sp modelId="{9C67DA93-D146-43FD-8AA1-19E26301FAF4}">
      <dsp:nvSpPr>
        <dsp:cNvPr id="0" name=""/>
        <dsp:cNvSpPr/>
      </dsp:nvSpPr>
      <dsp:spPr>
        <a:xfrm rot="3240000">
          <a:off x="3266511" y="3127151"/>
          <a:ext cx="406067" cy="41220"/>
        </a:xfrm>
        <a:custGeom>
          <a:avLst/>
          <a:gdLst/>
          <a:ahLst/>
          <a:cxnLst/>
          <a:rect l="0" t="0" r="0" b="0"/>
          <a:pathLst>
            <a:path>
              <a:moveTo>
                <a:pt x="0" y="20610"/>
              </a:moveTo>
              <a:lnTo>
                <a:pt x="406067" y="206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59393" y="3137610"/>
        <a:ext cx="20303" cy="20303"/>
      </dsp:txXfrm>
    </dsp:sp>
    <dsp:sp modelId="{665E6525-F4B2-43E0-8973-FEBD1440A059}">
      <dsp:nvSpPr>
        <dsp:cNvPr id="0" name=""/>
        <dsp:cNvSpPr/>
      </dsp:nvSpPr>
      <dsp:spPr>
        <a:xfrm>
          <a:off x="3310149" y="3182878"/>
          <a:ext cx="1352382" cy="13523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Просмотр мультфильмов</a:t>
          </a:r>
        </a:p>
      </dsp:txBody>
      <dsp:txXfrm>
        <a:off x="3508201" y="3380930"/>
        <a:ext cx="956278" cy="956278"/>
      </dsp:txXfrm>
    </dsp:sp>
    <dsp:sp modelId="{3689B06B-E5EA-4263-85A0-A1D1E2F344D9}">
      <dsp:nvSpPr>
        <dsp:cNvPr id="0" name=""/>
        <dsp:cNvSpPr/>
      </dsp:nvSpPr>
      <dsp:spPr>
        <a:xfrm rot="7560000">
          <a:off x="2232921" y="3127151"/>
          <a:ext cx="406067" cy="41220"/>
        </a:xfrm>
        <a:custGeom>
          <a:avLst/>
          <a:gdLst/>
          <a:ahLst/>
          <a:cxnLst/>
          <a:rect l="0" t="0" r="0" b="0"/>
          <a:pathLst>
            <a:path>
              <a:moveTo>
                <a:pt x="0" y="20610"/>
              </a:moveTo>
              <a:lnTo>
                <a:pt x="406067" y="206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425802" y="3137610"/>
        <a:ext cx="20303" cy="20303"/>
      </dsp:txXfrm>
    </dsp:sp>
    <dsp:sp modelId="{CA9A77FC-4EBD-413D-AFDF-946DBC7565D2}">
      <dsp:nvSpPr>
        <dsp:cNvPr id="0" name=""/>
        <dsp:cNvSpPr/>
      </dsp:nvSpPr>
      <dsp:spPr>
        <a:xfrm>
          <a:off x="1242967" y="3182878"/>
          <a:ext cx="1352382" cy="13523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Слушание аудиосказок</a:t>
          </a:r>
        </a:p>
      </dsp:txBody>
      <dsp:txXfrm>
        <a:off x="1441019" y="3380930"/>
        <a:ext cx="956278" cy="956278"/>
      </dsp:txXfrm>
    </dsp:sp>
    <dsp:sp modelId="{F1D3ADC4-E797-4F52-A9E1-9CB2B92CF2AE}">
      <dsp:nvSpPr>
        <dsp:cNvPr id="0" name=""/>
        <dsp:cNvSpPr/>
      </dsp:nvSpPr>
      <dsp:spPr>
        <a:xfrm rot="11880000">
          <a:off x="1913523" y="2144148"/>
          <a:ext cx="406067" cy="41220"/>
        </a:xfrm>
        <a:custGeom>
          <a:avLst/>
          <a:gdLst/>
          <a:ahLst/>
          <a:cxnLst/>
          <a:rect l="0" t="0" r="0" b="0"/>
          <a:pathLst>
            <a:path>
              <a:moveTo>
                <a:pt x="0" y="20610"/>
              </a:moveTo>
              <a:lnTo>
                <a:pt x="406067" y="206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106405" y="2154607"/>
        <a:ext cx="20303" cy="20303"/>
      </dsp:txXfrm>
    </dsp:sp>
    <dsp:sp modelId="{723BE3EB-8DED-4137-B027-ED5673BAD5A9}">
      <dsp:nvSpPr>
        <dsp:cNvPr id="0" name=""/>
        <dsp:cNvSpPr/>
      </dsp:nvSpPr>
      <dsp:spPr>
        <a:xfrm>
          <a:off x="604173" y="1216872"/>
          <a:ext cx="1352382" cy="13523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Знакомство со сказками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 через музыку, живопись</a:t>
          </a:r>
        </a:p>
      </dsp:txBody>
      <dsp:txXfrm>
        <a:off x="802225" y="1414924"/>
        <a:ext cx="956278" cy="9562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2624548-0AEF-4A0D-AF8B-7A7FDC3B8024}" type="datetimeFigureOut">
              <a:rPr lang="ru-RU"/>
              <a:pPr>
                <a:defRPr/>
              </a:pPr>
              <a:t>04.05.2017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3DDCF1-080B-4922-8467-36DE940B8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1042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73E2E-8626-48DE-BC61-F048115F1170}" type="datetimeFigureOut">
              <a:rPr lang="ru-RU"/>
              <a:pPr>
                <a:defRPr/>
              </a:pPr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4B844-695A-47FB-9ECE-3D2E1D539D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7E061-301B-4E58-9EFE-901515D4D109}" type="datetimeFigureOut">
              <a:rPr lang="ru-RU"/>
              <a:pPr>
                <a:defRPr/>
              </a:pPr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D4F0E-3231-4C59-92AF-898447CE3D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5F9BB-A0B4-49F9-9DBF-A88368CAF676}" type="datetimeFigureOut">
              <a:rPr lang="ru-RU"/>
              <a:pPr>
                <a:defRPr/>
              </a:pPr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7DBFD-93A3-4907-AAAE-4C8C02E156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2D973-5346-410F-8E7E-7228FCD84E72}" type="datetimeFigureOut">
              <a:rPr lang="ru-RU"/>
              <a:pPr>
                <a:defRPr/>
              </a:pPr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43F15-FC62-46BE-BA9B-1436BED3BB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E7CDB-14FC-42EE-B1C9-3896C0991596}" type="datetimeFigureOut">
              <a:rPr lang="ru-RU"/>
              <a:pPr>
                <a:defRPr/>
              </a:pPr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4BCB2-859D-4E63-8C90-F8B85D5001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6E68B-01DB-4C60-9713-2EC2D3F792E7}" type="datetimeFigureOut">
              <a:rPr lang="ru-RU"/>
              <a:pPr>
                <a:defRPr/>
              </a:pPr>
              <a:t>04.05.2017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3C6E7-81F5-4CC4-9B50-F4EEDB5EB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4417D-D60D-4F06-9FB9-FF2AAFC8A909}" type="datetimeFigureOut">
              <a:rPr lang="ru-RU"/>
              <a:pPr>
                <a:defRPr/>
              </a:pPr>
              <a:t>04.05.2017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81959-FF31-4FCF-A2A3-61736A8A8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50CEC-D38B-405E-BA14-744EB3B936D7}" type="datetimeFigureOut">
              <a:rPr lang="ru-RU"/>
              <a:pPr>
                <a:defRPr/>
              </a:pPr>
              <a:t>04.05.2017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55BD1-487D-4CFE-B9E1-4E46589C41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E967A-C5EE-46F5-A019-27006D7B6A34}" type="datetimeFigureOut">
              <a:rPr lang="ru-RU"/>
              <a:pPr>
                <a:defRPr/>
              </a:pPr>
              <a:t>04.05.2017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1A24B-C03E-409E-AE45-4CF507A07C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9AE2C-AF79-46E8-BC6B-9FDD3F483BAC}" type="datetimeFigureOut">
              <a:rPr lang="ru-RU"/>
              <a:pPr>
                <a:defRPr/>
              </a:pPr>
              <a:t>04.05.2017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12048-3E8E-4244-8BD5-73C3B00BB4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D5790-5A2C-40EB-A456-7C8145F89395}" type="datetimeFigureOut">
              <a:rPr lang="ru-RU"/>
              <a:pPr>
                <a:defRPr/>
              </a:pPr>
              <a:t>04.05.2017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FCBD-5F3F-4200-A749-348F0D9474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145D39-B0D5-418F-A930-5480F234E301}" type="datetimeFigureOut">
              <a:rPr lang="ru-RU"/>
              <a:pPr>
                <a:defRPr/>
              </a:pPr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A145B6-5DD0-4522-BE6F-BD50D4DF6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825" y="0"/>
            <a:ext cx="7772400" cy="1928813"/>
          </a:xfrm>
        </p:spPr>
        <p:txBody>
          <a:bodyPr/>
          <a:lstStyle/>
          <a:p>
            <a:pPr eaLnBrk="1" hangingPunct="1"/>
            <a:r>
              <a:rPr lang="ru-RU" sz="5400" b="1" smtClean="0">
                <a:solidFill>
                  <a:schemeClr val="accent2"/>
                </a:solidFill>
              </a:rPr>
              <a:t>Проект: </a:t>
            </a:r>
            <a:br>
              <a:rPr lang="ru-RU" sz="5400" b="1" smtClean="0">
                <a:solidFill>
                  <a:schemeClr val="accent2"/>
                </a:solidFill>
              </a:rPr>
            </a:br>
            <a:r>
              <a:rPr lang="ru-RU" sz="5400" b="1" smtClean="0">
                <a:solidFill>
                  <a:schemeClr val="accent2"/>
                </a:solidFill>
              </a:rPr>
              <a:t>«</a:t>
            </a:r>
            <a:r>
              <a:rPr lang="ru-RU" sz="5400" b="1" smtClean="0">
                <a:solidFill>
                  <a:schemeClr val="accent2"/>
                </a:solidFill>
                <a:latin typeface="Arial" charset="0"/>
              </a:rPr>
              <a:t>Сказки Пушкина»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4724400"/>
            <a:ext cx="6726237" cy="18732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200" dirty="0" smtClean="0">
                <a:solidFill>
                  <a:srgbClr val="E46C0A"/>
                </a:solidFill>
              </a:rPr>
              <a:t>Составитель: учитель начальных классов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solidFill>
                  <a:srgbClr val="984807"/>
                </a:solidFill>
                <a:latin typeface="Arial" charset="0"/>
              </a:rPr>
              <a:t>Соколова Т.А.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dirty="0" smtClean="0">
                <a:solidFill>
                  <a:srgbClr val="E46C0A"/>
                </a:solidFill>
              </a:rPr>
              <a:t>МОУ </a:t>
            </a:r>
            <a:r>
              <a:rPr lang="ru-RU" sz="2200" dirty="0" err="1" smtClean="0">
                <a:solidFill>
                  <a:srgbClr val="E46C0A"/>
                </a:solidFill>
              </a:rPr>
              <a:t>Любимская</a:t>
            </a:r>
            <a:r>
              <a:rPr lang="ru-RU" sz="2200" dirty="0" smtClean="0">
                <a:solidFill>
                  <a:srgbClr val="E46C0A"/>
                </a:solidFill>
              </a:rPr>
              <a:t> СОШ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dirty="0" smtClean="0">
                <a:solidFill>
                  <a:srgbClr val="E46C0A"/>
                </a:solidFill>
                <a:latin typeface="Arial" charset="0"/>
              </a:rPr>
              <a:t>2017 год</a:t>
            </a:r>
          </a:p>
        </p:txBody>
      </p:sp>
      <p:pic>
        <p:nvPicPr>
          <p:cNvPr id="14339" name="Picture 6" descr="p_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1844675"/>
            <a:ext cx="3455987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0" y="1285875"/>
            <a:ext cx="8229600" cy="11430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984807"/>
                </a:solidFill>
              </a:rPr>
              <a:t/>
            </a:r>
            <a:br>
              <a:rPr lang="en-US" sz="5400" b="1" smtClean="0">
                <a:solidFill>
                  <a:srgbClr val="984807"/>
                </a:solidFill>
              </a:rPr>
            </a:br>
            <a:r>
              <a:rPr lang="en-US" sz="5400" b="1" smtClean="0">
                <a:solidFill>
                  <a:srgbClr val="984807"/>
                </a:solidFill>
              </a:rPr>
              <a:t/>
            </a:r>
            <a:br>
              <a:rPr lang="en-US" sz="5400" b="1" smtClean="0">
                <a:solidFill>
                  <a:srgbClr val="984807"/>
                </a:solidFill>
              </a:rPr>
            </a:br>
            <a:r>
              <a:rPr lang="ru-RU" sz="5400" b="1" smtClean="0">
                <a:solidFill>
                  <a:srgbClr val="984807"/>
                </a:solidFill>
              </a:rPr>
              <a:t>Фотоотчет о реализации проекта </a:t>
            </a:r>
            <a:br>
              <a:rPr lang="ru-RU" sz="5400" b="1" smtClean="0">
                <a:solidFill>
                  <a:srgbClr val="984807"/>
                </a:solidFill>
              </a:rPr>
            </a:br>
            <a:r>
              <a:rPr lang="ru-RU" sz="5400" b="1" smtClean="0">
                <a:solidFill>
                  <a:srgbClr val="984807"/>
                </a:solidFill>
              </a:rPr>
              <a:t>«Сказки </a:t>
            </a:r>
            <a:r>
              <a:rPr lang="ru-RU" sz="5400" b="1" smtClean="0">
                <a:solidFill>
                  <a:srgbClr val="984807"/>
                </a:solidFill>
                <a:latin typeface="Arial" charset="0"/>
              </a:rPr>
              <a:t>П</a:t>
            </a:r>
            <a:r>
              <a:rPr lang="ru-RU" sz="5400" b="1" smtClean="0">
                <a:solidFill>
                  <a:srgbClr val="984807"/>
                </a:solidFill>
              </a:rPr>
              <a:t>ушкина»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4221163"/>
            <a:ext cx="8229600" cy="2078037"/>
          </a:xfrm>
        </p:spPr>
        <p:txBody>
          <a:bodyPr/>
          <a:lstStyle/>
          <a:p>
            <a:pPr algn="ctr"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984807"/>
                </a:solidFill>
              </a:rPr>
              <a:t>Посещение детской библиотеки им. А.С. Пушкина</a:t>
            </a:r>
          </a:p>
        </p:txBody>
      </p:sp>
      <p:pic>
        <p:nvPicPr>
          <p:cNvPr id="26636" name="Picture 12" descr="pushkin_06_h1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484313"/>
            <a:ext cx="2014537" cy="2519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>
                <a:latin typeface="Arial" charset="0"/>
              </a:rPr>
              <a:t/>
            </a:r>
            <a:br>
              <a:rPr lang="ru-RU" sz="4000" smtClean="0">
                <a:latin typeface="Arial" charset="0"/>
              </a:rPr>
            </a:br>
            <a:r>
              <a:rPr lang="ru-RU" sz="4000" smtClean="0">
                <a:solidFill>
                  <a:schemeClr val="accent2"/>
                </a:solidFill>
                <a:latin typeface="Arial" charset="0"/>
              </a:rPr>
              <a:t>Альбом детских работ</a:t>
            </a:r>
            <a:br>
              <a:rPr lang="ru-RU" sz="4000" smtClean="0">
                <a:solidFill>
                  <a:schemeClr val="accent2"/>
                </a:solidFill>
                <a:latin typeface="Arial" charset="0"/>
              </a:rPr>
            </a:br>
            <a:r>
              <a:rPr lang="ru-RU" sz="4000" smtClean="0">
                <a:solidFill>
                  <a:schemeClr val="accent2"/>
                </a:solidFill>
                <a:latin typeface="Arial" charset="0"/>
              </a:rPr>
              <a:t>«Ах! Что за прелесть эти сказки!»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accent2"/>
                </a:solidFill>
                <a:latin typeface="Arial" charset="0"/>
              </a:rPr>
              <a:t>Творческий конкурс: </a:t>
            </a:r>
            <a:r>
              <a:rPr lang="ru-RU" sz="4000" dirty="0">
                <a:solidFill>
                  <a:schemeClr val="accent2"/>
                </a:solidFill>
                <a:latin typeface="Arial" charset="0"/>
              </a:rPr>
              <a:t>закончи сказку «О Медведихе»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>
                <a:solidFill>
                  <a:schemeClr val="accent2"/>
                </a:solidFill>
                <a:latin typeface="Arial" charset="0"/>
              </a:rPr>
              <a:t>Выставка детских рисунков</a:t>
            </a:r>
            <a:br>
              <a:rPr lang="ru-RU" sz="4000" smtClean="0">
                <a:solidFill>
                  <a:schemeClr val="accent2"/>
                </a:solidFill>
                <a:latin typeface="Arial" charset="0"/>
              </a:rPr>
            </a:br>
            <a:r>
              <a:rPr lang="ru-RU" sz="4000" smtClean="0">
                <a:solidFill>
                  <a:schemeClr val="accent2"/>
                </a:solidFill>
                <a:latin typeface="Arial" charset="0"/>
              </a:rPr>
              <a:t> « Мой любимый сказочный герой»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00000">
              <a:srgbClr val="FFFF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4"/>
          <p:cNvSpPr>
            <a:spLocks noGrp="1"/>
          </p:cNvSpPr>
          <p:nvPr>
            <p:ph type="title"/>
          </p:nvPr>
        </p:nvSpPr>
        <p:spPr>
          <a:xfrm>
            <a:off x="250825" y="5300663"/>
            <a:ext cx="8208963" cy="1557337"/>
          </a:xfrm>
        </p:spPr>
        <p:txBody>
          <a:bodyPr/>
          <a:lstStyle/>
          <a:p>
            <a:pPr eaLnBrk="1" hangingPunct="1"/>
            <a:r>
              <a:rPr lang="ru-RU" sz="5400" b="1" smtClean="0">
                <a:solidFill>
                  <a:srgbClr val="984807"/>
                </a:solidFill>
              </a:rPr>
              <a:t>Спасибо за внимание!</a:t>
            </a:r>
          </a:p>
        </p:txBody>
      </p:sp>
      <p:pic>
        <p:nvPicPr>
          <p:cNvPr id="32771" name="Picture 3" descr="0_2267e_9d7fbc46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3405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Актуальность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>
                <a:solidFill>
                  <a:schemeClr val="accent2"/>
                </a:solidFill>
                <a:latin typeface="Arial" charset="0"/>
              </a:rPr>
              <a:t>Проблема: </a:t>
            </a:r>
            <a:r>
              <a:rPr lang="ru-RU" sz="2400" smtClean="0"/>
              <a:t>Современные дети очень много времени проводят за компьютерными играми, телевизором. Следствием этого стало заметное снижение интереса к чтению у детей; резко сокращена доля чтения в структуре свободного детского времени. Кроме того, происходит упрощение и огрубление речи, поскольку дети не осваивают язык классического наследия, в том числе и язык русской и зарубежной классики, которая раньше составляла значительную часть репертуара чтения детей и подростков.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>
                <a:solidFill>
                  <a:schemeClr val="accent2"/>
                </a:solidFill>
              </a:rPr>
              <a:t>Актуальность: </a:t>
            </a:r>
            <a:r>
              <a:rPr lang="ru-RU" sz="2400" smtClean="0"/>
              <a:t>Ввиду особой значимости духовной основы для развития личности в детские годы взрослый  должен стараться воспитать в современном ребенке грамотного читателя,</a:t>
            </a:r>
            <a:r>
              <a:rPr lang="ru-RU" smtClean="0"/>
              <a:t> </a:t>
            </a:r>
            <a:r>
              <a:rPr lang="ru-RU" sz="2400" smtClean="0"/>
              <a:t>приобщить его к русской литературе, воспитать высококультурного и творческого человека.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>
                <a:solidFill>
                  <a:srgbClr val="984807"/>
                </a:solidFill>
              </a:rPr>
              <a:t>Цель</a:t>
            </a:r>
            <a:r>
              <a:rPr lang="ru-RU" sz="2800" smtClean="0">
                <a:solidFill>
                  <a:srgbClr val="984807"/>
                </a:solidFill>
              </a:rPr>
              <a:t>: </a:t>
            </a:r>
            <a:r>
              <a:rPr lang="ru-RU" sz="2800" smtClean="0">
                <a:solidFill>
                  <a:srgbClr val="984807"/>
                </a:solidFill>
                <a:latin typeface="Arial" charset="0"/>
              </a:rPr>
              <a:t>Развитие свободной творческой личности через введение детей в в мир сказок А.С.Пушкина</a:t>
            </a:r>
            <a:endParaRPr lang="ru-RU" sz="4000" smtClean="0">
              <a:solidFill>
                <a:srgbClr val="984807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 b="1" smtClean="0"/>
              <a:t>	</a:t>
            </a:r>
            <a:r>
              <a:rPr lang="ru-RU" sz="2400" b="1" smtClean="0">
                <a:solidFill>
                  <a:schemeClr val="accent2"/>
                </a:solidFill>
              </a:rPr>
              <a:t>Задачи:</a:t>
            </a:r>
            <a:endParaRPr lang="ru-RU" sz="24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smtClean="0"/>
              <a:t>	1. Развивать интерес к творчеству  великого поэта.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smtClean="0"/>
              <a:t>	2. Расширять кругозор и словарный запас.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smtClean="0"/>
              <a:t>      3.Формировать у детей способность делать выводы, умозаключения; побуждать к собственным оценочным суждениям по поводу прочитанного.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smtClean="0"/>
              <a:t>	4. Помочь увидеть занимательность сюжетов и и особенность языка в произведениях Пушкина.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smtClean="0"/>
              <a:t>	5. Развивать творческие способности через преломление полученного литературного опыта в продуктах детской художественной деятельности 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smtClean="0"/>
              <a:t>	</a:t>
            </a:r>
            <a:r>
              <a:rPr lang="ru-RU" sz="2000" smtClean="0">
                <a:latin typeface="Arial" charset="0"/>
              </a:rPr>
              <a:t>6</a:t>
            </a:r>
            <a:r>
              <a:rPr lang="ru-RU" sz="2000" smtClean="0"/>
              <a:t>. Воспитывать чувства добра, справедливости, умение любить и  видеть прекрасное.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smtClean="0"/>
              <a:t>	</a:t>
            </a:r>
            <a:r>
              <a:rPr lang="ru-RU" sz="2000" smtClean="0">
                <a:latin typeface="Arial" charset="0"/>
              </a:rPr>
              <a:t>7</a:t>
            </a:r>
            <a:r>
              <a:rPr lang="ru-RU" sz="2000" smtClean="0"/>
              <a:t>. Воспитывать чувство народности, гордость за свою Родину и,  прославивших ее, великих людей.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3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513" y="620713"/>
            <a:ext cx="3960812" cy="1439862"/>
          </a:xfrm>
          <a:ln>
            <a:solidFill>
              <a:schemeClr val="accent2"/>
            </a:solidFill>
          </a:ln>
        </p:spPr>
        <p:txBody>
          <a:bodyPr/>
          <a:lstStyle/>
          <a:p>
            <a:pPr eaLnBrk="1" hangingPunct="1"/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4000" b="1" smtClean="0">
                <a:solidFill>
                  <a:schemeClr val="accent2"/>
                </a:solidFill>
              </a:rPr>
              <a:t>Тип проекта:</a:t>
            </a:r>
            <a:r>
              <a:rPr lang="ru-RU" sz="4000" b="1" smtClean="0">
                <a:solidFill>
                  <a:srgbClr val="984807"/>
                </a:solidFill>
              </a:rPr>
              <a:t> </a:t>
            </a:r>
            <a:r>
              <a:rPr lang="ru-RU" sz="3200" b="1" smtClean="0">
                <a:solidFill>
                  <a:srgbClr val="984807"/>
                </a:solidFill>
              </a:rPr>
              <a:t/>
            </a:r>
            <a:br>
              <a:rPr lang="ru-RU" sz="3200" b="1" smtClean="0">
                <a:solidFill>
                  <a:srgbClr val="984807"/>
                </a:solidFill>
              </a:rPr>
            </a:br>
            <a:r>
              <a:rPr lang="ru-RU" sz="3600" b="1" smtClean="0"/>
              <a:t>Творческий </a:t>
            </a:r>
            <a:br>
              <a:rPr lang="ru-RU" sz="3600" b="1" smtClean="0"/>
            </a:br>
            <a:endParaRPr lang="ru-RU" sz="3600" b="1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7732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z="3600" b="1" dirty="0" smtClean="0">
              <a:solidFill>
                <a:srgbClr val="984807"/>
              </a:solidFill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3600" b="1" dirty="0" smtClean="0">
                <a:solidFill>
                  <a:schemeClr val="accent2"/>
                </a:solidFill>
                <a:latin typeface="Arial" charset="0"/>
              </a:rPr>
              <a:t>Вид проекта:</a:t>
            </a:r>
            <a:r>
              <a:rPr lang="ru-RU" sz="3600" b="1" dirty="0" smtClean="0">
                <a:solidFill>
                  <a:srgbClr val="984807"/>
                </a:solidFill>
                <a:latin typeface="Arial" charset="0"/>
              </a:rPr>
              <a:t> </a:t>
            </a:r>
            <a:r>
              <a:rPr lang="ru-RU" dirty="0" smtClean="0">
                <a:latin typeface="Arial" charset="0"/>
              </a:rPr>
              <a:t>групповой</a:t>
            </a:r>
          </a:p>
          <a:p>
            <a:pPr eaLnBrk="1" hangingPunct="1">
              <a:buFont typeface="Arial" charset="0"/>
              <a:buNone/>
            </a:pPr>
            <a:endParaRPr lang="ru-RU" dirty="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3600" b="1" dirty="0" smtClean="0">
                <a:solidFill>
                  <a:schemeClr val="accent2"/>
                </a:solidFill>
                <a:latin typeface="Arial" charset="0"/>
              </a:rPr>
              <a:t>Масштаб проекта:</a:t>
            </a:r>
            <a:r>
              <a:rPr lang="ru-RU" dirty="0" smtClean="0">
                <a:latin typeface="Arial" charset="0"/>
              </a:rPr>
              <a:t> 1 месяц</a:t>
            </a:r>
          </a:p>
          <a:p>
            <a:pPr eaLnBrk="1" hangingPunct="1">
              <a:buFont typeface="Arial" charset="0"/>
              <a:buNone/>
            </a:pPr>
            <a:endParaRPr lang="ru-RU" dirty="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4000" b="1" dirty="0" smtClean="0">
                <a:solidFill>
                  <a:schemeClr val="accent2"/>
                </a:solidFill>
              </a:rPr>
              <a:t>Участники проекта:</a:t>
            </a:r>
            <a:r>
              <a:rPr lang="ru-RU" sz="4000" b="1" dirty="0" smtClean="0">
                <a:solidFill>
                  <a:srgbClr val="984807"/>
                </a:solidFill>
              </a:rPr>
              <a:t> </a:t>
            </a:r>
            <a:r>
              <a:rPr lang="ru-RU" dirty="0" smtClean="0"/>
              <a:t>2класс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rganization Chart 19"/>
          <p:cNvGrpSpPr>
            <a:grpSpLocks noChangeAspect="1"/>
          </p:cNvGrpSpPr>
          <p:nvPr/>
        </p:nvGrpSpPr>
        <p:grpSpPr bwMode="auto">
          <a:xfrm>
            <a:off x="1763713" y="1412875"/>
            <a:ext cx="5472112" cy="4392613"/>
            <a:chOff x="1134" y="1270"/>
            <a:chExt cx="1440" cy="2016"/>
          </a:xfrm>
        </p:grpSpPr>
        <p:cxnSp>
          <p:nvCxnSpPr>
            <p:cNvPr id="18460" name="_s18460"/>
            <p:cNvCxnSpPr>
              <a:cxnSpLocks noChangeShapeType="1"/>
              <a:stCxn id="8" idx="1"/>
              <a:endCxn id="4" idx="2"/>
            </p:cNvCxnSpPr>
            <p:nvPr/>
          </p:nvCxnSpPr>
          <p:spPr bwMode="auto">
            <a:xfrm rot="10800000">
              <a:off x="1566" y="1558"/>
              <a:ext cx="144" cy="1584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8" name="_s18458"/>
            <p:cNvCxnSpPr>
              <a:cxnSpLocks noChangeShapeType="1"/>
              <a:stCxn id="7" idx="1"/>
              <a:endCxn id="4" idx="2"/>
            </p:cNvCxnSpPr>
            <p:nvPr/>
          </p:nvCxnSpPr>
          <p:spPr bwMode="auto">
            <a:xfrm rot="10800000">
              <a:off x="1566" y="1558"/>
              <a:ext cx="144" cy="1152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7" name="_s18457"/>
            <p:cNvCxnSpPr>
              <a:cxnSpLocks noChangeShapeType="1"/>
              <a:stCxn id="6" idx="1"/>
              <a:endCxn id="4" idx="2"/>
            </p:cNvCxnSpPr>
            <p:nvPr/>
          </p:nvCxnSpPr>
          <p:spPr bwMode="auto">
            <a:xfrm rot="10800000">
              <a:off x="1566" y="1558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6" name="_s18456"/>
            <p:cNvCxnSpPr>
              <a:cxnSpLocks noChangeShapeType="1"/>
              <a:stCxn id="5" idx="1"/>
              <a:endCxn id="4" idx="2"/>
            </p:cNvCxnSpPr>
            <p:nvPr/>
          </p:nvCxnSpPr>
          <p:spPr bwMode="auto">
            <a:xfrm rot="10800000">
              <a:off x="1566" y="1558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" name="_s18452"/>
            <p:cNvSpPr>
              <a:spLocks noChangeArrowheads="1"/>
            </p:cNvSpPr>
            <p:nvPr/>
          </p:nvSpPr>
          <p:spPr bwMode="auto">
            <a:xfrm>
              <a:off x="1134" y="1270"/>
              <a:ext cx="864" cy="28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>
              <a:outerShdw dist="63500" dir="19387806" algn="ctr" rotWithShape="0">
                <a:schemeClr val="hlink"/>
              </a:outerShdw>
            </a:effec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rgbClr val="CC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Этапы проекта</a:t>
              </a:r>
            </a:p>
          </p:txBody>
        </p:sp>
        <p:sp>
          <p:nvSpPr>
            <p:cNvPr id="5" name="_s18453"/>
            <p:cNvSpPr>
              <a:spLocks noChangeArrowheads="1"/>
            </p:cNvSpPr>
            <p:nvPr/>
          </p:nvSpPr>
          <p:spPr bwMode="auto">
            <a:xfrm>
              <a:off x="1710" y="1702"/>
              <a:ext cx="864" cy="28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outerShdw dist="63500" dir="19387806" algn="ctr" rotWithShape="0">
                <a:schemeClr val="folHlink"/>
              </a:outerShdw>
            </a:effec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 Выбор темы проекта</a:t>
              </a:r>
            </a:p>
          </p:txBody>
        </p:sp>
        <p:sp>
          <p:nvSpPr>
            <p:cNvPr id="6" name="_s18454"/>
            <p:cNvSpPr>
              <a:spLocks noChangeArrowheads="1"/>
            </p:cNvSpPr>
            <p:nvPr/>
          </p:nvSpPr>
          <p:spPr bwMode="auto">
            <a:xfrm>
              <a:off x="1710" y="2134"/>
              <a:ext cx="864" cy="28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outerShdw dist="63500" dir="19387806" algn="ctr" rotWithShape="0">
                <a:schemeClr val="folHlink"/>
              </a:outerShdw>
            </a:effec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II</a:t>
              </a: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 Сбор информации</a:t>
              </a:r>
            </a:p>
          </p:txBody>
        </p:sp>
        <p:sp>
          <p:nvSpPr>
            <p:cNvPr id="7" name="_s18455"/>
            <p:cNvSpPr>
              <a:spLocks noChangeArrowheads="1"/>
            </p:cNvSpPr>
            <p:nvPr/>
          </p:nvSpPr>
          <p:spPr bwMode="auto">
            <a:xfrm>
              <a:off x="1710" y="2566"/>
              <a:ext cx="864" cy="28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outerShdw dist="63500" dir="19387806" algn="ctr" rotWithShape="0">
                <a:schemeClr val="folHlink"/>
              </a:outerShdw>
            </a:effec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III</a:t>
              </a: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 Оформление информации</a:t>
              </a:r>
            </a:p>
          </p:txBody>
        </p:sp>
        <p:sp>
          <p:nvSpPr>
            <p:cNvPr id="8" name="_s18459"/>
            <p:cNvSpPr>
              <a:spLocks noChangeArrowheads="1"/>
            </p:cNvSpPr>
            <p:nvPr/>
          </p:nvSpPr>
          <p:spPr bwMode="auto">
            <a:xfrm>
              <a:off x="1710" y="2998"/>
              <a:ext cx="864" cy="28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outerShdw dist="63500" dir="19387806" algn="ctr" rotWithShape="0">
                <a:schemeClr val="folHlink"/>
              </a:outerShdw>
            </a:effec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IV</a:t>
              </a: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 Презентация проекта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solidFill>
                  <a:srgbClr val="996633"/>
                </a:solidFill>
              </a:rPr>
              <a:t>I </a:t>
            </a:r>
            <a:r>
              <a:rPr lang="ru-RU" sz="4000" b="1" smtClean="0">
                <a:solidFill>
                  <a:srgbClr val="996633"/>
                </a:solidFill>
              </a:rPr>
              <a:t>этап</a:t>
            </a:r>
            <a:br>
              <a:rPr lang="ru-RU" sz="4000" b="1" smtClean="0">
                <a:solidFill>
                  <a:srgbClr val="996633"/>
                </a:solidFill>
              </a:rPr>
            </a:br>
            <a:r>
              <a:rPr lang="ru-RU" sz="4000" b="1" smtClean="0">
                <a:solidFill>
                  <a:srgbClr val="996633"/>
                </a:solidFill>
              </a:rPr>
              <a:t>Выбор темы проекта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b="1" smtClean="0"/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b="1" smtClean="0"/>
              <a:t>I</a:t>
            </a:r>
            <a:r>
              <a:rPr lang="ru-RU" b="1" smtClean="0"/>
              <a:t>.</a:t>
            </a:r>
            <a:r>
              <a:rPr lang="en-US" b="1" smtClean="0"/>
              <a:t> </a:t>
            </a:r>
            <a:r>
              <a:rPr lang="ru-RU" b="1" smtClean="0"/>
              <a:t>Рассматривание предложенных иллюстраций к сказкам Пушкина.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b="1" smtClean="0"/>
              <a:t>II</a:t>
            </a:r>
            <a:r>
              <a:rPr lang="ru-RU" b="1" smtClean="0"/>
              <a:t>.Метод трех вопросов: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i="1" smtClean="0">
                <a:solidFill>
                  <a:srgbClr val="CC0000"/>
                </a:solidFill>
              </a:rPr>
              <a:t>1.Что мы знаем о сказках Пушкина?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i="1" smtClean="0">
                <a:solidFill>
                  <a:srgbClr val="CC0000"/>
                </a:solidFill>
              </a:rPr>
              <a:t>2.Что хотим узнать?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i="1" smtClean="0">
                <a:solidFill>
                  <a:srgbClr val="CC0000"/>
                </a:solidFill>
              </a:rPr>
              <a:t>3. Где это можно узнать?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b="1" smtClean="0"/>
              <a:t>III</a:t>
            </a:r>
            <a:r>
              <a:rPr lang="ru-RU" b="1" smtClean="0"/>
              <a:t>.Формулировка цели проекта.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984807"/>
                </a:solidFill>
              </a:rPr>
              <a:t>II </a:t>
            </a:r>
            <a:r>
              <a:rPr lang="ru-RU" sz="4000" b="1" smtClean="0">
                <a:solidFill>
                  <a:srgbClr val="984807"/>
                </a:solidFill>
              </a:rPr>
              <a:t>этап</a:t>
            </a:r>
            <a:br>
              <a:rPr lang="ru-RU" sz="4000" b="1" smtClean="0">
                <a:solidFill>
                  <a:srgbClr val="984807"/>
                </a:solidFill>
              </a:rPr>
            </a:br>
            <a:r>
              <a:rPr lang="ru-RU" sz="4000" b="1" smtClean="0">
                <a:solidFill>
                  <a:srgbClr val="984807"/>
                </a:solidFill>
              </a:rPr>
              <a:t>Сбор информации: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16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600" smtClean="0"/>
              <a:t> </a:t>
            </a:r>
          </a:p>
          <a:p>
            <a:pPr eaLnBrk="1" hangingPunct="1">
              <a:lnSpc>
                <a:spcPct val="80000"/>
              </a:lnSpc>
            </a:pPr>
            <a:endParaRPr lang="ru-RU" sz="700" smtClean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57684184"/>
              </p:ext>
            </p:extLst>
          </p:nvPr>
        </p:nvGraphicFramePr>
        <p:xfrm>
          <a:off x="1619250" y="1628775"/>
          <a:ext cx="5905500" cy="4537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solidFill>
                  <a:srgbClr val="984807"/>
                </a:solidFill>
              </a:rPr>
              <a:t>III</a:t>
            </a:r>
            <a:r>
              <a:rPr lang="ru-RU" sz="4000" b="1" smtClean="0">
                <a:solidFill>
                  <a:srgbClr val="984807"/>
                </a:solidFill>
              </a:rPr>
              <a:t> этап </a:t>
            </a:r>
            <a:br>
              <a:rPr lang="ru-RU" sz="4000" b="1" smtClean="0">
                <a:solidFill>
                  <a:srgbClr val="984807"/>
                </a:solidFill>
              </a:rPr>
            </a:br>
            <a:r>
              <a:rPr lang="ru-RU" sz="4000" b="1" smtClean="0">
                <a:solidFill>
                  <a:srgbClr val="984807"/>
                </a:solidFill>
              </a:rPr>
              <a:t>Оформление собранной информации: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/>
              <a:t>Альбом детских работ: «Ах! Что за прелесть эти сказки!»</a:t>
            </a:r>
          </a:p>
          <a:p>
            <a:pPr eaLnBrk="1" hangingPunct="1"/>
            <a:r>
              <a:rPr lang="ru-RU" dirty="0" smtClean="0"/>
              <a:t>Творческий конкурс: </a:t>
            </a:r>
            <a:r>
              <a:rPr lang="ru-RU" dirty="0"/>
              <a:t>з</a:t>
            </a:r>
            <a:r>
              <a:rPr lang="ru-RU" dirty="0" smtClean="0"/>
              <a:t>акончи сказку «О Медведихе»</a:t>
            </a:r>
          </a:p>
          <a:p>
            <a:pPr eaLnBrk="1" hangingPunct="1"/>
            <a:r>
              <a:rPr lang="ru-RU" dirty="0" smtClean="0"/>
              <a:t>Выставка детских рисунков : «Мой любимый сказочный герой».</a:t>
            </a:r>
          </a:p>
          <a:p>
            <a:pPr eaLnBrk="1" hangingPunct="1"/>
            <a:r>
              <a:rPr lang="ru-RU" dirty="0" smtClean="0"/>
              <a:t>Письмо Золотой рыбке.</a:t>
            </a:r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rgbClr val="996633"/>
                </a:solidFill>
              </a:rPr>
              <a:t>IV </a:t>
            </a:r>
            <a:r>
              <a:rPr lang="ru-RU" sz="3600" b="1" smtClean="0">
                <a:solidFill>
                  <a:srgbClr val="996633"/>
                </a:solidFill>
              </a:rPr>
              <a:t>этап </a:t>
            </a:r>
            <a:br>
              <a:rPr lang="ru-RU" sz="3600" b="1" smtClean="0">
                <a:solidFill>
                  <a:srgbClr val="996633"/>
                </a:solidFill>
              </a:rPr>
            </a:br>
            <a:r>
              <a:rPr lang="ru-RU" sz="3600" b="1" smtClean="0">
                <a:solidFill>
                  <a:srgbClr val="996633"/>
                </a:solidFill>
              </a:rPr>
              <a:t>Презентация проекта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 Мультимедийная викторина «По дорогам сказок Пушкина»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КВН по сказкам А.С. Пушкина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297</Words>
  <Application>Microsoft Office PowerPoint</Application>
  <PresentationFormat>Экран (4:3)</PresentationFormat>
  <Paragraphs>66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Проект:  «Сказки Пушкина»</vt:lpstr>
      <vt:lpstr>Актуальность</vt:lpstr>
      <vt:lpstr> Цель: Развитие свободной творческой личности через введение детей в в мир сказок А.С.Пушкина</vt:lpstr>
      <vt:lpstr>  Тип проекта:  Творческий  </vt:lpstr>
      <vt:lpstr>Презентация PowerPoint</vt:lpstr>
      <vt:lpstr>I этап Выбор темы проекта</vt:lpstr>
      <vt:lpstr>II этап Сбор информации:</vt:lpstr>
      <vt:lpstr>III этап  Оформление собранной информации:</vt:lpstr>
      <vt:lpstr>IV этап  Презентация проекта</vt:lpstr>
      <vt:lpstr>  Фотоотчет о реализации проекта  «Сказки Пушкина»</vt:lpstr>
      <vt:lpstr>Посещение детской библиотеки им. А.С. Пушкина</vt:lpstr>
      <vt:lpstr> Альбом детских работ «Ах! Что за прелесть эти сказки!»</vt:lpstr>
      <vt:lpstr>Творческий конкурс: закончи сказку «О Медведихе»</vt:lpstr>
      <vt:lpstr>Выставка детских рисунков  « Мой любимый сказочный герой»</vt:lpstr>
      <vt:lpstr>Спасибо за внимание!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Проект: «Сказки Пушкина»</dc:title>
  <dc:creator>Nabster</dc:creator>
  <cp:lastModifiedBy>1</cp:lastModifiedBy>
  <cp:revision>82</cp:revision>
  <dcterms:created xsi:type="dcterms:W3CDTF">2010-03-13T15:46:26Z</dcterms:created>
  <dcterms:modified xsi:type="dcterms:W3CDTF">2017-05-04T08:59:43Z</dcterms:modified>
</cp:coreProperties>
</file>