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2"/>
  </p:notesMasterIdLst>
  <p:sldIdLst>
    <p:sldId id="257" r:id="rId2"/>
    <p:sldId id="261" r:id="rId3"/>
    <p:sldId id="269" r:id="rId4"/>
    <p:sldId id="264" r:id="rId5"/>
    <p:sldId id="273" r:id="rId6"/>
    <p:sldId id="267" r:id="rId7"/>
    <p:sldId id="268" r:id="rId8"/>
    <p:sldId id="270" r:id="rId9"/>
    <p:sldId id="271" r:id="rId10"/>
    <p:sldId id="27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45" autoAdjust="0"/>
    <p:restoredTop sz="94624" autoAdjust="0"/>
  </p:normalViewPr>
  <p:slideViewPr>
    <p:cSldViewPr>
      <p:cViewPr varScale="1">
        <p:scale>
          <a:sx n="65" d="100"/>
          <a:sy n="65" d="100"/>
        </p:scale>
        <p:origin x="-80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B8F850-184B-4731-88FD-531D44C838BF}" type="datetimeFigureOut">
              <a:rPr lang="ru-RU" smtClean="0"/>
              <a:pPr/>
              <a:t>06.09.2019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D6AA64-6A82-44F7-B8E7-62B50561453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mtClean="0"/>
              <a:t> </a:t>
            </a:r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74C6FC-9678-45D7-A098-C5291705F986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C5180-E530-4784-AD36-DC4228F3525B}" type="datetimeFigureOut">
              <a:rPr lang="ru-RU" smtClean="0"/>
              <a:pPr/>
              <a:t>06.09.2019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376AB-68B7-482A-9183-F0DCD113C6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C5180-E530-4784-AD36-DC4228F3525B}" type="datetimeFigureOut">
              <a:rPr lang="ru-RU" smtClean="0"/>
              <a:pPr/>
              <a:t>06.09.2019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376AB-68B7-482A-9183-F0DCD113C6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C5180-E530-4784-AD36-DC4228F3525B}" type="datetimeFigureOut">
              <a:rPr lang="ru-RU" smtClean="0"/>
              <a:pPr/>
              <a:t>06.09.2019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376AB-68B7-482A-9183-F0DCD113C6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326BD-79B2-458C-BC7B-DF63144CE8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C5180-E530-4784-AD36-DC4228F3525B}" type="datetimeFigureOut">
              <a:rPr lang="ru-RU" smtClean="0"/>
              <a:pPr/>
              <a:t>06.09.2019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376AB-68B7-482A-9183-F0DCD113C6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C5180-E530-4784-AD36-DC4228F3525B}" type="datetimeFigureOut">
              <a:rPr lang="ru-RU" smtClean="0"/>
              <a:pPr/>
              <a:t>06.09.2019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9D376AB-68B7-482A-9183-F0DCD113C6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C5180-E530-4784-AD36-DC4228F3525B}" type="datetimeFigureOut">
              <a:rPr lang="ru-RU" smtClean="0"/>
              <a:pPr/>
              <a:t>06.09.2019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376AB-68B7-482A-9183-F0DCD113C6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C5180-E530-4784-AD36-DC4228F3525B}" type="datetimeFigureOut">
              <a:rPr lang="ru-RU" smtClean="0"/>
              <a:pPr/>
              <a:t>06.09.2019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376AB-68B7-482A-9183-F0DCD113C6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C5180-E530-4784-AD36-DC4228F3525B}" type="datetimeFigureOut">
              <a:rPr lang="ru-RU" smtClean="0"/>
              <a:pPr/>
              <a:t>06.09.2019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376AB-68B7-482A-9183-F0DCD113C6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C5180-E530-4784-AD36-DC4228F3525B}" type="datetimeFigureOut">
              <a:rPr lang="ru-RU" smtClean="0"/>
              <a:pPr/>
              <a:t>06.09.2019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376AB-68B7-482A-9183-F0DCD113C6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C5180-E530-4784-AD36-DC4228F3525B}" type="datetimeFigureOut">
              <a:rPr lang="ru-RU" smtClean="0"/>
              <a:pPr/>
              <a:t>06.09.2019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376AB-68B7-482A-9183-F0DCD113C6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C5180-E530-4784-AD36-DC4228F3525B}" type="datetimeFigureOut">
              <a:rPr lang="ru-RU" smtClean="0"/>
              <a:pPr/>
              <a:t>06.09.2019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376AB-68B7-482A-9183-F0DCD113C6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78C5180-E530-4784-AD36-DC4228F3525B}" type="datetimeFigureOut">
              <a:rPr lang="ru-RU" smtClean="0"/>
              <a:pPr/>
              <a:t>06.09.2019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9D376AB-68B7-482A-9183-F0DCD113C67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hyperlink" Target="http://s1.hubimg.com/u/1036860_f260.jpg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1680" y="3573016"/>
            <a:ext cx="6840760" cy="1872208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Сила Архимеда</a:t>
            </a:r>
          </a:p>
        </p:txBody>
      </p:sp>
      <p:sp>
        <p:nvSpPr>
          <p:cNvPr id="4099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</a:p>
        </p:txBody>
      </p:sp>
      <p:pic>
        <p:nvPicPr>
          <p:cNvPr id="4101" name="Picture 6" descr="pa_80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6138" y="693738"/>
            <a:ext cx="2070100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http://s1.hubimg.com/u/1036860_f260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86500" y="0"/>
            <a:ext cx="28575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C:\Documents and Settings\Таня.KDV\Рабочий стол\img-49e0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39552" y="4581128"/>
            <a:ext cx="69127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Задача*.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Надводная часть айсберга имеет объем 200м</a:t>
            </a:r>
            <a:r>
              <a:rPr lang="ru-RU" sz="3600" baseline="30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3600" normalizeH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Чему равен объем всего айсберга?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sz="6000" b="1" dirty="0" smtClean="0">
                <a:solidFill>
                  <a:srgbClr val="FF0000"/>
                </a:solidFill>
              </a:rPr>
              <a:t>ВЫВОД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556793"/>
            <a:ext cx="8497068" cy="3168351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dirty="0" smtClean="0"/>
              <a:t>   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На тело, погруженное в жидкость или газ действует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выталкивающая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сила, равная весу жидкости или газа в объеме этого тела.</a:t>
            </a:r>
            <a:endParaRPr lang="ru-RU" sz="40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0" name="Text Box 7"/>
          <p:cNvSpPr txBox="1">
            <a:spLocks noChangeArrowheads="1"/>
          </p:cNvSpPr>
          <p:nvPr/>
        </p:nvSpPr>
        <p:spPr bwMode="auto">
          <a:xfrm>
            <a:off x="2555777" y="4293097"/>
            <a:ext cx="3672407" cy="10156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dirty="0">
                <a:solidFill>
                  <a:srgbClr val="FF0000"/>
                </a:solidFill>
                <a:latin typeface="Times New Roman" pitchFamily="18" charset="0"/>
              </a:rPr>
              <a:t>F</a:t>
            </a:r>
            <a:r>
              <a:rPr lang="en-US" sz="6000" baseline="-25000" dirty="0">
                <a:solidFill>
                  <a:srgbClr val="FF0000"/>
                </a:solidFill>
                <a:latin typeface="Times New Roman" pitchFamily="18" charset="0"/>
              </a:rPr>
              <a:t>A</a:t>
            </a:r>
            <a:r>
              <a:rPr lang="ru-RU" sz="6000" dirty="0">
                <a:solidFill>
                  <a:srgbClr val="FF0000"/>
                </a:solidFill>
                <a:latin typeface="Times New Roman" pitchFamily="18" charset="0"/>
              </a:rPr>
              <a:t> = </a:t>
            </a:r>
            <a:r>
              <a:rPr lang="ru-RU" sz="6000" dirty="0" err="1">
                <a:solidFill>
                  <a:srgbClr val="FF0000"/>
                </a:solidFill>
                <a:latin typeface="Times New Roman" pitchFamily="18" charset="0"/>
              </a:rPr>
              <a:t>Р</a:t>
            </a:r>
            <a:r>
              <a:rPr lang="ru-RU" sz="6000" baseline="-25000" dirty="0" err="1">
                <a:solidFill>
                  <a:srgbClr val="FF0000"/>
                </a:solidFill>
                <a:latin typeface="Times New Roman" pitchFamily="18" charset="0"/>
              </a:rPr>
              <a:t>ж</a:t>
            </a:r>
            <a:endParaRPr lang="ru-RU" sz="6000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98578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Выясните, </a:t>
            </a:r>
            <a:r>
              <a:rPr lang="ru-RU" sz="5400" b="1" dirty="0" smtClean="0">
                <a:solidFill>
                  <a:srgbClr val="FF0000"/>
                </a:solidFill>
              </a:rPr>
              <a:t>от каких величин зависит сила Архимеда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>
                <a:solidFill>
                  <a:srgbClr val="FF0000"/>
                </a:solidFill>
              </a:rPr>
              <a:t>НАШИ  ВЫВОДЫ</a:t>
            </a:r>
          </a:p>
        </p:txBody>
      </p:sp>
      <p:graphicFrame>
        <p:nvGraphicFramePr>
          <p:cNvPr id="10311" name="Group 71"/>
          <p:cNvGraphicFramePr>
            <a:graphicFrameLocks noGrp="1"/>
          </p:cNvGraphicFramePr>
          <p:nvPr>
            <p:ph type="tbl" idx="1"/>
          </p:nvPr>
        </p:nvGraphicFramePr>
        <p:xfrm>
          <a:off x="468313" y="1628775"/>
          <a:ext cx="8229600" cy="4693920"/>
        </p:xfrm>
        <a:graphic>
          <a:graphicData uri="http://schemas.openxmlformats.org/drawingml/2006/table">
            <a:tbl>
              <a:tblPr/>
              <a:tblGrid>
                <a:gridCol w="3929062"/>
                <a:gridCol w="4300538"/>
              </a:tblGrid>
              <a:tr h="577850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Архимедова</a:t>
                      </a: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сила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62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зависит  от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зависит  от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34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объема погруженной части тела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плотности тела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плотности жидкости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веса тела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глубины погружения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/>
              <a:t>Запомни!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F</a:t>
            </a:r>
            <a:r>
              <a:rPr lang="ru-RU" sz="6600" baseline="-25000" dirty="0" smtClean="0">
                <a:solidFill>
                  <a:srgbClr val="FF0000"/>
                </a:solidFill>
              </a:rPr>
              <a:t>А </a:t>
            </a:r>
            <a:r>
              <a:rPr lang="ru-RU" sz="6600" dirty="0" smtClean="0">
                <a:solidFill>
                  <a:srgbClr val="FF0000"/>
                </a:solidFill>
              </a:rPr>
              <a:t>=</a:t>
            </a:r>
            <a:r>
              <a:rPr lang="en-US" sz="6600" dirty="0" smtClean="0">
                <a:solidFill>
                  <a:srgbClr val="FF0000"/>
                </a:solidFill>
              </a:rPr>
              <a:t> </a:t>
            </a:r>
            <a:r>
              <a:rPr lang="ru-RU" sz="6600" dirty="0" smtClean="0">
                <a:solidFill>
                  <a:srgbClr val="FF0000"/>
                </a:solidFill>
                <a:sym typeface="Symbol" pitchFamily="18" charset="2"/>
              </a:rPr>
              <a:t></a:t>
            </a:r>
            <a:r>
              <a:rPr lang="ru-RU" sz="6600" baseline="-25000" dirty="0" smtClean="0">
                <a:solidFill>
                  <a:srgbClr val="FF0000"/>
                </a:solidFill>
              </a:rPr>
              <a:t>ж</a:t>
            </a:r>
            <a:r>
              <a:rPr lang="ru-RU" sz="6600" dirty="0" smtClean="0">
                <a:solidFill>
                  <a:srgbClr val="FF0000"/>
                </a:solidFill>
              </a:rPr>
              <a:t> </a:t>
            </a:r>
            <a:r>
              <a:rPr lang="en-US" sz="6600" dirty="0" smtClean="0">
                <a:solidFill>
                  <a:srgbClr val="FF0000"/>
                </a:solidFill>
              </a:rPr>
              <a:t>g V</a:t>
            </a:r>
            <a:endParaRPr lang="ru-RU" sz="6600" dirty="0" smtClean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r>
              <a:rPr lang="ru-RU" sz="6600" dirty="0" smtClean="0">
                <a:sym typeface="Symbol" pitchFamily="18" charset="2"/>
              </a:rPr>
              <a:t></a:t>
            </a:r>
            <a:r>
              <a:rPr lang="ru-RU" sz="6600" baseline="-25000" dirty="0" smtClean="0"/>
              <a:t>ж</a:t>
            </a:r>
            <a:r>
              <a:rPr lang="ru-RU" sz="6600" dirty="0" smtClean="0"/>
              <a:t> – </a:t>
            </a:r>
            <a:r>
              <a:rPr lang="ru-RU" sz="4000" dirty="0" smtClean="0"/>
              <a:t>плотность жидкости</a:t>
            </a:r>
          </a:p>
          <a:p>
            <a:r>
              <a:rPr lang="en-US" sz="6600" dirty="0" smtClean="0"/>
              <a:t>g </a:t>
            </a:r>
            <a:r>
              <a:rPr lang="ru-RU" sz="6600" dirty="0" smtClean="0"/>
              <a:t> = 9,8 Н/кг</a:t>
            </a:r>
          </a:p>
          <a:p>
            <a:r>
              <a:rPr lang="en-US" sz="6600" dirty="0" smtClean="0"/>
              <a:t>V</a:t>
            </a:r>
            <a:r>
              <a:rPr lang="ru-RU" sz="6600" dirty="0" smtClean="0"/>
              <a:t> – объем погруженной части тела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500066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latin typeface="Arial" pitchFamily="34" charset="0"/>
                <a:cs typeface="Arial" pitchFamily="34" charset="0"/>
              </a:rPr>
              <a:t>Силы, действующие на тело погруженное в жидкость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 descr="C:\Users\Марина\Desktop\физика\7 класс\Сила Архимеда\картинки архим\plav2_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2276872"/>
            <a:ext cx="3816424" cy="35283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Если тело погружено в жидкость или газ, то оно теряет в своем весе столько, сколько весит вытесненная им жидкость или газ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/>
          </a:bodyPr>
          <a:lstStyle/>
          <a:p>
            <a:r>
              <a:rPr lang="ru-RU" dirty="0" smtClean="0"/>
              <a:t>Игра снайпер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764702"/>
          <a:ext cx="8229600" cy="590465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543601">
                <a:tc>
                  <a:txBody>
                    <a:bodyPr/>
                    <a:lstStyle/>
                    <a:p>
                      <a:endParaRPr lang="ru-RU" sz="1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endParaRPr lang="ru-RU" sz="19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endParaRPr lang="ru-RU" sz="19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III</a:t>
                      </a:r>
                      <a:endParaRPr lang="ru-RU" sz="19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18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9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Формула силы Архимеда </a:t>
                      </a:r>
                      <a:endParaRPr lang="ru-RU" sz="19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 = mg</a:t>
                      </a:r>
                      <a:endParaRPr lang="ru-RU" sz="19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50" dirty="0" smtClean="0"/>
                        <a:t>F</a:t>
                      </a:r>
                      <a:r>
                        <a:rPr lang="ru-RU" sz="1950" baseline="-25000" dirty="0" smtClean="0"/>
                        <a:t>А </a:t>
                      </a:r>
                      <a:r>
                        <a:rPr lang="ru-RU" sz="1950" dirty="0" smtClean="0"/>
                        <a:t>=</a:t>
                      </a:r>
                      <a:r>
                        <a:rPr lang="en-US" sz="1950" dirty="0" smtClean="0"/>
                        <a:t> </a:t>
                      </a:r>
                      <a:r>
                        <a:rPr lang="ru-RU" sz="1950" dirty="0" smtClean="0">
                          <a:sym typeface="Symbol" pitchFamily="18" charset="2"/>
                        </a:rPr>
                        <a:t></a:t>
                      </a:r>
                      <a:r>
                        <a:rPr lang="ru-RU" sz="1950" baseline="-25000" dirty="0" smtClean="0"/>
                        <a:t>ж</a:t>
                      </a:r>
                      <a:r>
                        <a:rPr lang="ru-RU" sz="1950" dirty="0" smtClean="0"/>
                        <a:t> </a:t>
                      </a:r>
                      <a:r>
                        <a:rPr lang="en-US" sz="1950" dirty="0" smtClean="0"/>
                        <a:t>g V</a:t>
                      </a:r>
                      <a:endParaRPr lang="ru-RU" sz="19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 </a:t>
                      </a:r>
                      <a:r>
                        <a:rPr lang="en-US" sz="195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ru-RU" sz="1950" dirty="0" smtClean="0"/>
                        <a:t>=</a:t>
                      </a:r>
                      <a:r>
                        <a:rPr lang="ru-RU" sz="1950" dirty="0" smtClean="0">
                          <a:sym typeface="Symbol" pitchFamily="18" charset="2"/>
                        </a:rPr>
                        <a:t></a:t>
                      </a:r>
                      <a:r>
                        <a:rPr lang="ru-RU" sz="1950" dirty="0" smtClean="0"/>
                        <a:t> </a:t>
                      </a:r>
                      <a:r>
                        <a:rPr lang="en-US" sz="1950" dirty="0" smtClean="0"/>
                        <a:t>g h</a:t>
                      </a:r>
                      <a:endParaRPr lang="ru-RU" sz="19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722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9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Сила </a:t>
                      </a:r>
                      <a:r>
                        <a:rPr lang="ru-RU" sz="19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Архимеда</a:t>
                      </a:r>
                      <a:r>
                        <a:rPr lang="ru-RU" sz="19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9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950" u="sng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больше</a:t>
                      </a:r>
                      <a:r>
                        <a:rPr lang="ru-RU" sz="19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в </a:t>
                      </a:r>
                      <a:r>
                        <a:rPr lang="en-US" sz="19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9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жидкости</a:t>
                      </a:r>
                      <a:r>
                        <a:rPr lang="ru-RU" sz="19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19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 </a:t>
                      </a:r>
                      <a:r>
                        <a:rPr lang="ru-RU" sz="19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большей плотностью </a:t>
                      </a:r>
                      <a:endParaRPr lang="ru-RU" sz="19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 </a:t>
                      </a:r>
                      <a:r>
                        <a:rPr lang="ru-RU" sz="19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меньшей </a:t>
                      </a:r>
                      <a:br>
                        <a:rPr lang="ru-RU" sz="19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9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плотностью</a:t>
                      </a:r>
                      <a:endParaRPr lang="ru-RU" sz="19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 </a:t>
                      </a:r>
                      <a:r>
                        <a:rPr lang="ru-RU" sz="19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зависит </a:t>
                      </a:r>
                      <a:br>
                        <a:rPr lang="ru-RU" sz="19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9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 плотности</a:t>
                      </a:r>
                      <a:endParaRPr lang="ru-RU" sz="19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58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9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Сила Архимеда </a:t>
                      </a:r>
                      <a:r>
                        <a:rPr lang="ru-RU" sz="19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больше</a:t>
                      </a:r>
                      <a:r>
                        <a:rPr lang="en-US" sz="19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9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действует </a:t>
                      </a:r>
                      <a:r>
                        <a:rPr lang="ru-RU" sz="19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 тело, у </a:t>
                      </a:r>
                      <a:r>
                        <a:rPr lang="ru-RU" sz="19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которого</a:t>
                      </a:r>
                      <a:r>
                        <a:rPr lang="ru-RU" sz="19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19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меньше </a:t>
                      </a:r>
                      <a:r>
                        <a:rPr lang="ru-RU" sz="19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объем </a:t>
                      </a:r>
                      <a:endParaRPr lang="ru-RU" sz="19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больше </a:t>
                      </a:r>
                      <a:r>
                        <a:rPr lang="ru-RU" sz="19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объем</a:t>
                      </a:r>
                      <a:endParaRPr lang="ru-RU" sz="19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 </a:t>
                      </a:r>
                      <a:r>
                        <a:rPr lang="ru-RU" sz="19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зависит </a:t>
                      </a:r>
                      <a:br>
                        <a:rPr lang="ru-RU" sz="19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9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 объема</a:t>
                      </a:r>
                      <a:endParaRPr lang="ru-RU" sz="19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642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9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Сила Архимеда направлена…</a:t>
                      </a:r>
                      <a:endParaRPr lang="ru-RU" sz="19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вниз</a:t>
                      </a:r>
                      <a:endParaRPr lang="ru-RU" sz="19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вверх</a:t>
                      </a:r>
                      <a:endParaRPr lang="ru-RU" sz="19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 </a:t>
                      </a:r>
                      <a:r>
                        <a:rPr lang="ru-RU" sz="19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знаю</a:t>
                      </a:r>
                      <a:endParaRPr lang="ru-RU" sz="19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642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9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Сила Архимеда равна…</a:t>
                      </a:r>
                      <a:endParaRPr lang="ru-RU" sz="19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весу </a:t>
                      </a:r>
                      <a:r>
                        <a:rPr lang="ru-RU" sz="19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вытесненной жидкости </a:t>
                      </a:r>
                      <a:endParaRPr lang="ru-RU" sz="19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весу </a:t>
                      </a:r>
                      <a:r>
                        <a:rPr lang="ru-RU" sz="19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тела  </a:t>
                      </a:r>
                      <a:endParaRPr lang="ru-RU" sz="19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силе </a:t>
                      </a:r>
                      <a:r>
                        <a:rPr lang="ru-RU" sz="19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тяжести</a:t>
                      </a:r>
                      <a:endParaRPr lang="ru-RU" sz="19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Домашнее задание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П. 49, устно ответить на вопросы, упр.24 (2,4)письменно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398</TotalTime>
  <Words>204</Words>
  <Application>Microsoft Office PowerPoint</Application>
  <PresentationFormat>Экран (4:3)</PresentationFormat>
  <Paragraphs>51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Сила Архимеда</vt:lpstr>
      <vt:lpstr>ВЫВОД</vt:lpstr>
      <vt:lpstr>Выясните, от каких величин зависит сила Архимеда</vt:lpstr>
      <vt:lpstr>НАШИ  ВЫВОДЫ</vt:lpstr>
      <vt:lpstr>Запомни!</vt:lpstr>
      <vt:lpstr>Силы, действующие на тело погруженное в жидкость</vt:lpstr>
      <vt:lpstr>Слайд 7</vt:lpstr>
      <vt:lpstr>Игра снайпер </vt:lpstr>
      <vt:lpstr>Домашнее задание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Сила Архимеда</dc:title>
  <dc:creator>1</dc:creator>
  <cp:lastModifiedBy>Учитель</cp:lastModifiedBy>
  <cp:revision>37</cp:revision>
  <dcterms:created xsi:type="dcterms:W3CDTF">2014-03-12T20:08:24Z</dcterms:created>
  <dcterms:modified xsi:type="dcterms:W3CDTF">2019-09-06T06:27:17Z</dcterms:modified>
</cp:coreProperties>
</file>