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01" r:id="rId2"/>
    <p:sldId id="271" r:id="rId3"/>
    <p:sldId id="280" r:id="rId4"/>
    <p:sldId id="282" r:id="rId5"/>
    <p:sldId id="284" r:id="rId6"/>
    <p:sldId id="283" r:id="rId7"/>
    <p:sldId id="293" r:id="rId8"/>
    <p:sldId id="300" r:id="rId9"/>
    <p:sldId id="258" r:id="rId10"/>
    <p:sldId id="262" r:id="rId11"/>
    <p:sldId id="263" r:id="rId12"/>
    <p:sldId id="259" r:id="rId13"/>
    <p:sldId id="296" r:id="rId14"/>
    <p:sldId id="257" r:id="rId15"/>
    <p:sldId id="294" r:id="rId16"/>
    <p:sldId id="256" r:id="rId17"/>
    <p:sldId id="302" r:id="rId18"/>
    <p:sldId id="264" r:id="rId19"/>
    <p:sldId id="265" r:id="rId20"/>
    <p:sldId id="289" r:id="rId21"/>
    <p:sldId id="295" r:id="rId22"/>
    <p:sldId id="275" r:id="rId23"/>
    <p:sldId id="286" r:id="rId24"/>
    <p:sldId id="288" r:id="rId25"/>
    <p:sldId id="287" r:id="rId26"/>
    <p:sldId id="299" r:id="rId27"/>
    <p:sldId id="285" r:id="rId28"/>
    <p:sldId id="276" r:id="rId29"/>
    <p:sldId id="297" r:id="rId30"/>
    <p:sldId id="298" r:id="rId31"/>
    <p:sldId id="292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683" autoAdjust="0"/>
  </p:normalViewPr>
  <p:slideViewPr>
    <p:cSldViewPr>
      <p:cViewPr>
        <p:scale>
          <a:sx n="96" d="100"/>
          <a:sy n="96" d="100"/>
        </p:scale>
        <p:origin x="-540" y="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1770F-49D2-4D46-B394-B436130FD68C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1AD2E-4DDB-4EAF-A0CD-74BCCF854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6225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1AD2E-4DDB-4EAF-A0CD-74BCCF854F0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87278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1AD2E-4DDB-4EAF-A0CD-74BCCF854F0B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4105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1AD2E-4DDB-4EAF-A0CD-74BCCF854F0B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0650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1AD2E-4DDB-4EAF-A0CD-74BCCF854F0B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7769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1AD2E-4DDB-4EAF-A0CD-74BCCF854F0B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5076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1AD2E-4DDB-4EAF-A0CD-74BCCF854F0B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5076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1AD2E-4DDB-4EAF-A0CD-74BCCF854F0B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8140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1AD2E-4DDB-4EAF-A0CD-74BCCF854F0B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8140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Добрый день!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Смирнова М.А.</a:t>
            </a:r>
            <a:br>
              <a:rPr lang="ru-RU" dirty="0" smtClean="0"/>
            </a:br>
            <a:r>
              <a:rPr lang="ru-RU" dirty="0" smtClean="0"/>
              <a:t>МОУ Любимская СОШ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557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Какова главная мысль текста?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Кораллы, — это не растения, а животные, которых можно обнаружить лишь в определённых зонах Мирового океана, в основном в мелководных тропических морях.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Распространены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кораллы неравномерно — &lt;...&gt; они очень взыскательны, для их существования необходимы особые условия: определённая солёность воды и температура не ниже 20,5°С.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Везде, где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обеспечечены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такие условия и глубина моря невелика, рифообразующие кораллы могут начинать возводить свои постройки.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0724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  <a:t>Какое из приведённых ниже слов (сочетаний слов) должно стоять на месте пропуска во втором (2) предложении текста? </a:t>
            </a:r>
            <a:r>
              <a:rPr lang="ru-RU" sz="2400" dirty="0" smtClean="0">
                <a:solidFill>
                  <a:prstClr val="black"/>
                </a:solidFill>
                <a:ea typeface="+mn-ea"/>
                <a:cs typeface="+mn-cs"/>
              </a:rPr>
              <a:t>Впишите </a:t>
            </a:r>
            <a: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  <a:t>это слово (сочетание слов).</a:t>
            </a:r>
            <a:b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ru-RU" b="1" dirty="0"/>
              <a:t> </a:t>
            </a:r>
            <a:r>
              <a:rPr lang="ru-RU" dirty="0" smtClean="0"/>
              <a:t>кстати,</a:t>
            </a:r>
            <a:endParaRPr lang="ru-RU" dirty="0"/>
          </a:p>
          <a:p>
            <a:r>
              <a:rPr lang="ru-RU" dirty="0"/>
              <a:t>вопреки этому</a:t>
            </a:r>
          </a:p>
          <a:p>
            <a:r>
              <a:rPr lang="ru-RU" dirty="0"/>
              <a:t>во-первых,</a:t>
            </a:r>
          </a:p>
          <a:p>
            <a:r>
              <a:rPr lang="ru-RU" dirty="0"/>
              <a:t>поэтому</a:t>
            </a:r>
          </a:p>
          <a:p>
            <a:r>
              <a:rPr lang="ru-RU" dirty="0"/>
              <a:t>дело в том, что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6580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260648"/>
            <a:ext cx="8136904" cy="1512168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В каком предложении верно передана главная информация текста?</a:t>
            </a:r>
            <a:endParaRPr lang="ru-RU" sz="2800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1556792"/>
            <a:ext cx="8640960" cy="48965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1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) Рифообразующие кораллы — растения, которые неравномерно распространены в зонах Мирового океана из-за требования особых условий для существования.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2) Рифообразующие кораллы — животные, которые начинают возводить свои постройки только при определённых условиях на небольшой глубине моря, поэтому территория их распространения неравномерна.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3) Определённая температура воды и достаточная солёность обеспечивают рифообразующим кораллам жизнь во всех зонах Мирового океана, способствуя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их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размножению.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4)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Равномерность распространения коралловых рифов в Мировом океане связана с наличием определённых условий существования этих животных на больших глубинах.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2358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От понятия к наблюдению </a:t>
            </a:r>
          </a:p>
          <a:p>
            <a:pPr marL="0" indent="0">
              <a:buNone/>
            </a:pPr>
            <a:r>
              <a:rPr lang="ru-RU" sz="4400" dirty="0" smtClean="0"/>
              <a:t> От наблюдения к понятию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319076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685800" y="5589240"/>
            <a:ext cx="7772400" cy="4320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мк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39368" y="146304"/>
            <a:ext cx="7065264" cy="65653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1977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птичку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8220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152128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3600" cap="all" dirty="0">
                <a:solidFill>
                  <a:srgbClr val="2D2D29"/>
                </a:solidFill>
                <a:latin typeface="PFDinTextCondPro"/>
                <a:ea typeface="+mn-ea"/>
                <a:cs typeface="+mn-cs"/>
              </a:rPr>
              <a:t>НА ПТИЧКУ</a:t>
            </a:r>
            <a:br>
              <a:rPr lang="ru-RU" sz="3600" cap="all" dirty="0">
                <a:solidFill>
                  <a:srgbClr val="2D2D29"/>
                </a:solidFill>
                <a:latin typeface="PFDinTextCondPro"/>
                <a:ea typeface="+mn-ea"/>
                <a:cs typeface="+mn-cs"/>
              </a:rPr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196752"/>
            <a:ext cx="7416824" cy="3024336"/>
          </a:xfrm>
        </p:spPr>
        <p:txBody>
          <a:bodyPr>
            <a:normAutofit lnSpcReduction="10000"/>
          </a:bodyPr>
          <a:lstStyle/>
          <a:p>
            <a:pPr algn="l"/>
            <a:r>
              <a:rPr lang="ru-RU" cap="all" dirty="0" smtClean="0">
                <a:solidFill>
                  <a:srgbClr val="2D2D29"/>
                </a:solidFill>
                <a:latin typeface="PFDinTextCondPro"/>
              </a:rPr>
              <a:t> </a:t>
            </a:r>
            <a:endParaRPr lang="ru-RU" cap="all" dirty="0">
              <a:solidFill>
                <a:srgbClr val="2D2D29"/>
              </a:solidFill>
              <a:latin typeface="PFDinTextCondPro"/>
            </a:endParaRPr>
          </a:p>
          <a:p>
            <a:pPr algn="just"/>
            <a:r>
              <a:rPr lang="ru-RU" dirty="0">
                <a:solidFill>
                  <a:srgbClr val="2D2D29"/>
                </a:solidFill>
                <a:latin typeface="Fira Sans"/>
              </a:rPr>
              <a:t>Поймали птичку </a:t>
            </a:r>
            <a:r>
              <a:rPr lang="ru-RU" dirty="0" err="1">
                <a:solidFill>
                  <a:srgbClr val="2D2D29"/>
                </a:solidFill>
                <a:latin typeface="Fira Sans"/>
              </a:rPr>
              <a:t>голосисту</a:t>
            </a:r>
            <a:r>
              <a:rPr lang="ru-RU" dirty="0">
                <a:solidFill>
                  <a:srgbClr val="2D2D29"/>
                </a:solidFill>
                <a:latin typeface="Fira Sans"/>
              </a:rPr>
              <a:t/>
            </a:r>
            <a:br>
              <a:rPr lang="ru-RU" dirty="0">
                <a:solidFill>
                  <a:srgbClr val="2D2D29"/>
                </a:solidFill>
                <a:latin typeface="Fira Sans"/>
              </a:rPr>
            </a:br>
            <a:r>
              <a:rPr lang="ru-RU" dirty="0">
                <a:solidFill>
                  <a:srgbClr val="2D2D29"/>
                </a:solidFill>
                <a:latin typeface="Fira Sans"/>
              </a:rPr>
              <a:t>И ну сжимать ее рукой.</a:t>
            </a:r>
            <a:br>
              <a:rPr lang="ru-RU" dirty="0">
                <a:solidFill>
                  <a:srgbClr val="2D2D29"/>
                </a:solidFill>
                <a:latin typeface="Fira Sans"/>
              </a:rPr>
            </a:br>
            <a:r>
              <a:rPr lang="ru-RU" dirty="0">
                <a:solidFill>
                  <a:srgbClr val="2D2D29"/>
                </a:solidFill>
                <a:latin typeface="Fira Sans"/>
              </a:rPr>
              <a:t>Пищит бедняжка вместо свисту,</a:t>
            </a:r>
            <a:br>
              <a:rPr lang="ru-RU" dirty="0">
                <a:solidFill>
                  <a:srgbClr val="2D2D29"/>
                </a:solidFill>
                <a:latin typeface="Fira Sans"/>
              </a:rPr>
            </a:br>
            <a:r>
              <a:rPr lang="ru-RU" dirty="0">
                <a:solidFill>
                  <a:srgbClr val="2D2D29"/>
                </a:solidFill>
                <a:latin typeface="Fira Sans"/>
              </a:rPr>
              <a:t>А ей твердят: "Пой, птичка, пой!"</a:t>
            </a:r>
          </a:p>
          <a:p>
            <a:pPr algn="r"/>
            <a:r>
              <a:rPr lang="ru-RU" b="1" dirty="0"/>
              <a:t>Г. Р. Державин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41016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33843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Аллегория (от греч.- иносказание)-  представление идей</a:t>
            </a:r>
            <a:r>
              <a:rPr lang="ru-RU" dirty="0"/>
              <a:t>(понятий)</a:t>
            </a:r>
            <a:r>
              <a:rPr lang="ru-RU" dirty="0" smtClean="0"/>
              <a:t> посредством конкретного художественного образа.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9353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мк3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1053" r="1053"/>
          <a:stretch>
            <a:fillRect/>
          </a:stretch>
        </p:blipFill>
        <p:spPr/>
      </p:pic>
    </p:spTree>
    <p:extLst>
      <p:ext uri="{BB962C8B-B14F-4D97-AF65-F5344CB8AC3E}">
        <p14:creationId xmlns="" xmlns:p14="http://schemas.microsoft.com/office/powerpoint/2010/main" val="291607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763688" y="5877272"/>
            <a:ext cx="5486400" cy="804862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А.И.Бельский</a:t>
            </a:r>
            <a:r>
              <a:rPr lang="ru-RU" sz="2000" dirty="0" smtClean="0"/>
              <a:t>. </a:t>
            </a:r>
            <a:r>
              <a:rPr lang="ru-RU" sz="2000" dirty="0" err="1" smtClean="0"/>
              <a:t>Астрономия.Аллегория</a:t>
            </a:r>
            <a:r>
              <a:rPr lang="ru-RU" sz="2000" dirty="0" smtClean="0"/>
              <a:t>. 1756г.</a:t>
            </a:r>
            <a:endParaRPr lang="ru-RU" sz="2000" dirty="0"/>
          </a:p>
        </p:txBody>
      </p:sp>
      <p:pic>
        <p:nvPicPr>
          <p:cNvPr id="7" name="Рисунок 6" descr="мк3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1053" r="1053"/>
          <a:stretch>
            <a:fillRect/>
          </a:stretch>
        </p:blipFill>
        <p:spPr/>
      </p:pic>
    </p:spTree>
    <p:extLst>
      <p:ext uri="{BB962C8B-B14F-4D97-AF65-F5344CB8AC3E}">
        <p14:creationId xmlns="" xmlns:p14="http://schemas.microsoft.com/office/powerpoint/2010/main" val="61760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980728"/>
            <a:ext cx="72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Georgia"/>
              </a:rPr>
              <a:t> </a:t>
            </a:r>
            <a:r>
              <a:rPr lang="ru-RU" sz="2800" dirty="0">
                <a:solidFill>
                  <a:srgbClr val="000000"/>
                </a:solidFill>
                <a:latin typeface="Georgia"/>
              </a:rPr>
              <a:t>Отец мой, правда, мужик был, а я вот в белой жилетке, желтых башмаках. Со свиным рылом в </a:t>
            </a:r>
            <a:r>
              <a:rPr lang="ru-RU" sz="2800" dirty="0" err="1">
                <a:solidFill>
                  <a:srgbClr val="000000"/>
                </a:solidFill>
                <a:latin typeface="Georgia"/>
              </a:rPr>
              <a:t>калашный</a:t>
            </a:r>
            <a:r>
              <a:rPr lang="ru-RU" sz="2800" dirty="0">
                <a:solidFill>
                  <a:srgbClr val="000000"/>
                </a:solidFill>
                <a:latin typeface="Georgia"/>
              </a:rPr>
              <a:t> ряд… Только что вот богатый, денег много, а ежели подумать и разобраться, то мужик мужиком… </a:t>
            </a:r>
            <a:r>
              <a:rPr lang="ru-RU" sz="2800" i="1" dirty="0">
                <a:solidFill>
                  <a:srgbClr val="000000"/>
                </a:solidFill>
                <a:latin typeface="Georgia"/>
              </a:rPr>
              <a:t>(Перелистывает книгу.)</a:t>
            </a:r>
            <a:r>
              <a:rPr lang="ru-RU" sz="2800" dirty="0">
                <a:solidFill>
                  <a:srgbClr val="000000"/>
                </a:solidFill>
                <a:latin typeface="Georgia"/>
              </a:rPr>
              <a:t> Читал вот книгу и ничего не понял. Читал и заснул</a:t>
            </a:r>
            <a:r>
              <a:rPr lang="ru-RU" sz="2800" dirty="0" smtClean="0">
                <a:solidFill>
                  <a:srgbClr val="000000"/>
                </a:solidFill>
                <a:latin typeface="Georgia"/>
              </a:rPr>
              <a:t>.</a:t>
            </a:r>
          </a:p>
          <a:p>
            <a:pPr algn="r"/>
            <a:r>
              <a:rPr lang="ru-RU" sz="2800" dirty="0" smtClean="0">
                <a:solidFill>
                  <a:srgbClr val="000000"/>
                </a:solidFill>
                <a:latin typeface="Georgia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Georgia"/>
              </a:rPr>
              <a:t>А.П.Чехов</a:t>
            </a:r>
            <a:r>
              <a:rPr lang="ru-RU" sz="2800" dirty="0" smtClean="0">
                <a:solidFill>
                  <a:srgbClr val="000000"/>
                </a:solidFill>
                <a:latin typeface="Georgia"/>
              </a:rPr>
              <a:t>. Вишнёвый сад.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000000"/>
                </a:solidFill>
                <a:latin typeface="Georgia"/>
              </a:rPr>
              <a:t> 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78771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Аллегория осени</a:t>
            </a:r>
            <a:endParaRPr lang="ru-RU" sz="2000" dirty="0"/>
          </a:p>
        </p:txBody>
      </p:sp>
      <p:pic>
        <p:nvPicPr>
          <p:cNvPr id="6" name="Рисунок 5" descr="мк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8338" b="18338"/>
          <a:stretch>
            <a:fillRect/>
          </a:stretch>
        </p:blipFill>
        <p:spPr>
          <a:xfrm>
            <a:off x="2483768" y="1196752"/>
            <a:ext cx="3747657" cy="3746846"/>
          </a:xfrm>
        </p:spPr>
      </p:pic>
    </p:spTree>
    <p:extLst>
      <p:ext uri="{BB962C8B-B14F-4D97-AF65-F5344CB8AC3E}">
        <p14:creationId xmlns="" xmlns:p14="http://schemas.microsoft.com/office/powerpoint/2010/main" val="275934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 каком явлении в природе идёт речь?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32048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  Атмосферное </a:t>
            </a:r>
            <a:r>
              <a:rPr lang="ru-RU" dirty="0"/>
              <a:t>явление, заключающееся в электрических разрядах между так называемыми кучево-дождевыми </a:t>
            </a:r>
            <a:r>
              <a:rPr lang="ru-RU" dirty="0" smtClean="0"/>
              <a:t> облаками </a:t>
            </a:r>
            <a:r>
              <a:rPr lang="ru-RU" dirty="0"/>
              <a:t>или между облаками и земной поверхностью, а также находящимися на ней предметами. Эти разряды - молнии - сопровождаются осадками в виде ливня, иногда с градом, и сильным ветром (иногда до шквала). </a:t>
            </a:r>
            <a:r>
              <a:rPr lang="ru-RU" dirty="0" smtClean="0"/>
              <a:t>Это явление наблюдается </a:t>
            </a:r>
            <a:r>
              <a:rPr lang="ru-RU" dirty="0"/>
              <a:t>в жаркую погоду при бурной конденсации водяного пара над перегретой сушей, а также в холодных воздушных массах, движущихся на более теплую подстилающую поверхность.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Стремительно и напористо из-за горизонта надвинулась темная туча и как-то разом заволокла небо. Накрепко заточила яркое солнце в свою темницу. Стало хмуро. На какой-то миг все притихло, но только на миг</a:t>
            </a:r>
            <a:r>
              <a:rPr lang="ru-RU" b="1" dirty="0" smtClean="0"/>
              <a:t>.</a:t>
            </a:r>
            <a:r>
              <a:rPr lang="ru-RU" b="1" dirty="0"/>
              <a:t> Словно спохватившись, задул резкий холодный ветер и поднял на реке злые черные волны. Ослепительная молния вспорола небо. И сейчас же, резко и пугающе, как выстрел, прогремел гром. На Дон с неба обрушилась лавина дождя. Он хлестал по волнам толстыми плетями.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7257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 каком явлении в природе идёт речь?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32048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  Гроза- </a:t>
            </a:r>
            <a:r>
              <a:rPr lang="ru-RU" dirty="0" err="1" smtClean="0"/>
              <a:t>этмосферное</a:t>
            </a:r>
            <a:r>
              <a:rPr lang="ru-RU" dirty="0" smtClean="0"/>
              <a:t> </a:t>
            </a:r>
            <a:r>
              <a:rPr lang="ru-RU" dirty="0"/>
              <a:t>явление, заключающееся в электрических разрядах между так называемыми </a:t>
            </a:r>
            <a:r>
              <a:rPr lang="ru-RU" dirty="0" smtClean="0"/>
              <a:t>кучево-дождевыми (грозовыми)  облаками </a:t>
            </a:r>
            <a:r>
              <a:rPr lang="ru-RU" dirty="0"/>
              <a:t>или между облаками и земной поверхностью, а также находящимися на ней предметами. Эти разряды - молнии - сопровождаются осадками в виде ливня, иногда с градом, и сильным ветром (иногда до шквала</a:t>
            </a:r>
            <a:r>
              <a:rPr lang="ru-RU" dirty="0" smtClean="0"/>
              <a:t>).Гроза   наблюдается </a:t>
            </a:r>
            <a:r>
              <a:rPr lang="ru-RU" dirty="0"/>
              <a:t>в жаркую погоду при бурной конденсации водяного пара над перегретой сушей, а также в холодных воздушных массах, движущихся на более теплую подстилающую поверхность.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Стремительно и напористо из-за горизонта надвинулась темная туча и как-то разом заволокла небо. Накрепко заточила яркое солнце в свою темницу. Стало хмуро. На какой-то миг все притихло, но только на миг</a:t>
            </a:r>
            <a:r>
              <a:rPr lang="ru-RU" b="1" dirty="0" smtClean="0"/>
              <a:t>.</a:t>
            </a:r>
            <a:r>
              <a:rPr lang="ru-RU" b="1" dirty="0"/>
              <a:t> Словно спохватившись, задул резкий холодный ветер и поднял на реке злые черные волны. Ослепительная молния вспорола небо. И сейчас же, резко и пугающе, как выстрел, прогремел гром. На Дон с неба обрушилась лавина дождя. Он хлестал по волнам толстыми плетями.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8777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52743751"/>
              </p:ext>
            </p:extLst>
          </p:nvPr>
        </p:nvGraphicFramePr>
        <p:xfrm>
          <a:off x="755576" y="692696"/>
          <a:ext cx="7704855" cy="33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285"/>
                <a:gridCol w="2568285"/>
                <a:gridCol w="2568285"/>
              </a:tblGrid>
              <a:tr h="846094">
                <a:tc>
                  <a:txBody>
                    <a:bodyPr/>
                    <a:lstStyle/>
                    <a:p>
                      <a:r>
                        <a:rPr lang="ru-RU" dirty="0" smtClean="0"/>
                        <a:t>Линии сравнения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Научный стиль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Художественный  стиль</a:t>
                      </a:r>
                      <a:endParaRPr lang="ru-RU" dirty="0"/>
                    </a:p>
                  </a:txBody>
                  <a:tcPr/>
                </a:tc>
              </a:tr>
              <a:tr h="846094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46094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46094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639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36383434"/>
              </p:ext>
            </p:extLst>
          </p:nvPr>
        </p:nvGraphicFramePr>
        <p:xfrm>
          <a:off x="755576" y="692696"/>
          <a:ext cx="7704855" cy="33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285"/>
                <a:gridCol w="2568285"/>
                <a:gridCol w="2568285"/>
              </a:tblGrid>
              <a:tr h="846094">
                <a:tc>
                  <a:txBody>
                    <a:bodyPr/>
                    <a:lstStyle/>
                    <a:p>
                      <a:r>
                        <a:rPr lang="ru-RU" dirty="0" smtClean="0"/>
                        <a:t>Линии сравнения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Научный стиль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Художественный  стиль</a:t>
                      </a:r>
                      <a:endParaRPr lang="ru-RU" dirty="0"/>
                    </a:p>
                  </a:txBody>
                  <a:tcPr/>
                </a:tc>
              </a:tr>
              <a:tr h="846094">
                <a:tc>
                  <a:txBody>
                    <a:bodyPr/>
                    <a:lstStyle/>
                    <a:p>
                      <a:r>
                        <a:rPr lang="ru-RU" dirty="0" smtClean="0"/>
                        <a:t> Цель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46094">
                <a:tc>
                  <a:txBody>
                    <a:bodyPr/>
                    <a:lstStyle/>
                    <a:p>
                      <a:r>
                        <a:rPr lang="ru-RU" dirty="0" smtClean="0"/>
                        <a:t> Как выражена позиция автора?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46094">
                <a:tc>
                  <a:txBody>
                    <a:bodyPr/>
                    <a:lstStyle/>
                    <a:p>
                      <a:r>
                        <a:rPr lang="ru-RU" dirty="0" smtClean="0"/>
                        <a:t> Особенности языка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6772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40812007"/>
              </p:ext>
            </p:extLst>
          </p:nvPr>
        </p:nvGraphicFramePr>
        <p:xfrm>
          <a:off x="755576" y="692696"/>
          <a:ext cx="7704855" cy="4137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285"/>
                <a:gridCol w="2568285"/>
                <a:gridCol w="2568285"/>
              </a:tblGrid>
              <a:tr h="846094">
                <a:tc>
                  <a:txBody>
                    <a:bodyPr/>
                    <a:lstStyle/>
                    <a:p>
                      <a:r>
                        <a:rPr lang="ru-RU" dirty="0" smtClean="0"/>
                        <a:t>Линии сравнения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Научный стиль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Художественный  стиль</a:t>
                      </a:r>
                      <a:endParaRPr lang="ru-RU" dirty="0"/>
                    </a:p>
                  </a:txBody>
                  <a:tcPr/>
                </a:tc>
              </a:tr>
              <a:tr h="846094"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Точно передать информацию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Вызвать чувства, переживания. Передать отношение к чему- либо</a:t>
                      </a:r>
                      <a:endParaRPr lang="ru-RU" dirty="0"/>
                    </a:p>
                  </a:txBody>
                  <a:tcPr/>
                </a:tc>
              </a:tr>
              <a:tr h="846094">
                <a:tc>
                  <a:txBody>
                    <a:bodyPr/>
                    <a:lstStyle/>
                    <a:p>
                      <a:r>
                        <a:rPr lang="ru-RU" dirty="0" smtClean="0"/>
                        <a:t>Как выражена позиция автора?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Явно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Косвенно (через образы, художественные приёмы)</a:t>
                      </a:r>
                      <a:endParaRPr lang="ru-RU" dirty="0"/>
                    </a:p>
                  </a:txBody>
                  <a:tcPr/>
                </a:tc>
              </a:tr>
              <a:tr h="846094"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Особенности языка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Термины, точность, отсутствие эмоций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Выразительные </a:t>
                      </a:r>
                      <a:r>
                        <a:rPr lang="ru-RU" smtClean="0"/>
                        <a:t>средства языка, </a:t>
                      </a:r>
                      <a:r>
                        <a:rPr lang="ru-RU" dirty="0" smtClean="0"/>
                        <a:t>эмоциональность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7695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Наука и 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Наука даёт человеку всевозрастающую власть над </a:t>
            </a:r>
            <a:r>
              <a:rPr lang="ru-RU" i="1" u="sng" dirty="0" smtClean="0"/>
              <a:t>внешним</a:t>
            </a:r>
            <a:r>
              <a:rPr lang="ru-RU" dirty="0" smtClean="0"/>
              <a:t> миром, литература помогает ему приводить в порядок мир </a:t>
            </a:r>
            <a:r>
              <a:rPr lang="ru-RU" i="1" u="sng" dirty="0" smtClean="0"/>
              <a:t>внутренний.</a:t>
            </a:r>
          </a:p>
          <a:p>
            <a:pPr marL="0" indent="0" algn="r">
              <a:buNone/>
            </a:pPr>
            <a:r>
              <a:rPr lang="ru-RU" dirty="0" smtClean="0"/>
              <a:t>Андре Моруа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2523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мк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725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мк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4290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Продолжите высказывание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Читай не затем, чтобы противоречить и опровергать, не затем, чтобы принимать на веру, и не затем, чтобы найти предмет для беседы; но чтобы…                 </a:t>
            </a:r>
          </a:p>
          <a:p>
            <a:pPr marL="0" indent="0" algn="r">
              <a:buNone/>
            </a:pPr>
            <a:r>
              <a:rPr lang="ru-RU" dirty="0" smtClean="0"/>
              <a:t>(</a:t>
            </a:r>
            <a:r>
              <a:rPr lang="ru-RU" dirty="0" err="1" smtClean="0"/>
              <a:t>Ф.Бэкон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5630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rgbClr val="000000"/>
                </a:solidFill>
                <a:latin typeface="Times New Roman, serif"/>
              </a:rPr>
              <a:t> Люди </a:t>
            </a:r>
            <a:r>
              <a:rPr lang="ru-RU" dirty="0">
                <a:solidFill>
                  <a:srgbClr val="000000"/>
                </a:solidFill>
                <a:latin typeface="Times New Roman, serif"/>
              </a:rPr>
              <a:t>перестают мыслить,</a:t>
            </a:r>
            <a:br>
              <a:rPr lang="ru-RU" dirty="0">
                <a:solidFill>
                  <a:srgbClr val="000000"/>
                </a:solidFill>
                <a:latin typeface="Times New Roman, serif"/>
              </a:rPr>
            </a:br>
            <a:r>
              <a:rPr lang="ru-RU" dirty="0">
                <a:solidFill>
                  <a:srgbClr val="000000"/>
                </a:solidFill>
                <a:latin typeface="Times New Roman, serif"/>
              </a:rPr>
              <a:t>когда перестают </a:t>
            </a:r>
            <a:r>
              <a:rPr lang="ru-RU" dirty="0" smtClean="0">
                <a:solidFill>
                  <a:srgbClr val="000000"/>
                </a:solidFill>
                <a:latin typeface="Times New Roman, serif"/>
              </a:rPr>
              <a:t>читать </a:t>
            </a:r>
            <a:r>
              <a:rPr lang="ru-RU" dirty="0">
                <a:solidFill>
                  <a:srgbClr val="000000"/>
                </a:solidFill>
                <a:latin typeface="Times New Roman, serif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, serif"/>
              </a:rPr>
            </a:br>
            <a:r>
              <a:rPr lang="ru-RU" i="1" dirty="0">
                <a:solidFill>
                  <a:srgbClr val="000000"/>
                </a:solidFill>
                <a:latin typeface="Times New Roman, serif"/>
              </a:rPr>
              <a:t>(Д. Дидро).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4217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Продолжите высказывание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Читай не затем, чтобы противоречить и опровергать, не затем, чтобы принимать на веру, и не затем, чтобы найти предмет для беседы; но чтобы мыслить и рассуждать.               </a:t>
            </a:r>
          </a:p>
          <a:p>
            <a:pPr marL="0" indent="0" algn="r">
              <a:buNone/>
            </a:pPr>
            <a:r>
              <a:rPr lang="ru-RU" dirty="0" smtClean="0"/>
              <a:t>(</a:t>
            </a:r>
            <a:r>
              <a:rPr lang="ru-RU" dirty="0" err="1" smtClean="0"/>
              <a:t>Ф.Бэкон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0272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280920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1907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Чтение </a:t>
            </a:r>
            <a:r>
              <a:rPr lang="ru-RU" dirty="0"/>
              <a:t>– фундамент всех образовательных результатов, обозначенных в </a:t>
            </a:r>
            <a:r>
              <a:rPr lang="ru-RU" dirty="0" smtClean="0"/>
              <a:t>ФГОС.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4000" dirty="0" smtClean="0"/>
              <a:t>О</a:t>
            </a:r>
            <a:r>
              <a:rPr lang="ru-RU" sz="4000" dirty="0" smtClean="0">
                <a:solidFill>
                  <a:prstClr val="black"/>
                </a:solidFill>
                <a:ea typeface="+mn-ea"/>
                <a:cs typeface="+mn-cs"/>
              </a:rPr>
              <a:t>владение </a:t>
            </a:r>
            <a:r>
              <a:rPr lang="ru-RU" sz="4000" dirty="0">
                <a:solidFill>
                  <a:prstClr val="black"/>
                </a:solidFill>
                <a:ea typeface="+mn-ea"/>
                <a:cs typeface="+mn-cs"/>
              </a:rPr>
              <a:t>навыками смыслового чтения текстов различных стилей и </a:t>
            </a:r>
            <a:r>
              <a:rPr lang="ru-RU" sz="4000" dirty="0" smtClean="0">
                <a:solidFill>
                  <a:prstClr val="black"/>
                </a:solidFill>
                <a:ea typeface="+mn-ea"/>
                <a:cs typeface="+mn-cs"/>
              </a:rPr>
              <a:t>жанров - обязательный компонент</a:t>
            </a:r>
            <a:r>
              <a:rPr lang="ru-RU" sz="40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ru-RU" sz="4000" dirty="0" smtClean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ru-RU" sz="4000" dirty="0" err="1" smtClean="0">
                <a:solidFill>
                  <a:prstClr val="black"/>
                </a:solidFill>
                <a:ea typeface="+mn-ea"/>
                <a:cs typeface="+mn-cs"/>
              </a:rPr>
              <a:t>метапредметных</a:t>
            </a:r>
            <a:r>
              <a:rPr lang="ru-RU" sz="4000" dirty="0" smtClean="0">
                <a:solidFill>
                  <a:prstClr val="black"/>
                </a:solidFill>
                <a:ea typeface="+mn-ea"/>
                <a:cs typeface="+mn-cs"/>
              </a:rPr>
              <a:t>  результатов  ООП.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109612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/>
          </a:bodyPr>
          <a:lstStyle/>
          <a:p>
            <a:r>
              <a:rPr lang="ru-RU" dirty="0" smtClean="0"/>
              <a:t>Приёмы организации смыслового чтения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5085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Речевая зарядка.</a:t>
            </a:r>
            <a:r>
              <a:rPr lang="ru-RU" dirty="0" smtClean="0">
                <a:ea typeface="Calibri"/>
                <a:cs typeface="Times New Roman"/>
              </a:rPr>
              <a:t> Произнесите </a:t>
            </a:r>
            <a:r>
              <a:rPr lang="ru-RU" dirty="0">
                <a:ea typeface="Calibri"/>
                <a:cs typeface="Times New Roman"/>
              </a:rPr>
              <a:t>скороговорку </a:t>
            </a:r>
            <a:r>
              <a:rPr lang="ru-RU" dirty="0" smtClean="0">
                <a:ea typeface="Calibri"/>
                <a:cs typeface="Times New Roman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075553"/>
            <a:ext cx="7632848" cy="2061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381125" algn="l"/>
              </a:tabLst>
            </a:pPr>
            <a:r>
              <a:rPr lang="ru-RU" sz="3600" i="1" dirty="0">
                <a:ea typeface="Calibri"/>
                <a:cs typeface="Times New Roman"/>
              </a:rPr>
              <a:t>Королева Клара строго карала Карла за кражу </a:t>
            </a:r>
            <a:r>
              <a:rPr lang="ru-RU" sz="3600" i="1" dirty="0" smtClean="0">
                <a:ea typeface="Calibri"/>
                <a:cs typeface="Times New Roman"/>
              </a:rPr>
              <a:t>коралла.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381125" algn="l"/>
              </a:tabLst>
            </a:pPr>
            <a:r>
              <a:rPr lang="ru-RU" sz="3200" dirty="0" smtClean="0">
                <a:ea typeface="Calibri"/>
                <a:cs typeface="Times New Roman"/>
              </a:rPr>
              <a:t>  </a:t>
            </a:r>
            <a:endParaRPr lang="ru-RU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426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Речевая зарядка.</a:t>
            </a:r>
            <a:r>
              <a:rPr lang="ru-RU" dirty="0" smtClean="0">
                <a:ea typeface="Calibri"/>
                <a:cs typeface="Times New Roman"/>
              </a:rPr>
              <a:t> Произнесите </a:t>
            </a:r>
            <a:r>
              <a:rPr lang="ru-RU" dirty="0">
                <a:ea typeface="Calibri"/>
                <a:cs typeface="Times New Roman"/>
              </a:rPr>
              <a:t>скороговорку с </a:t>
            </a:r>
            <a:r>
              <a:rPr lang="ru-RU" dirty="0" smtClean="0">
                <a:ea typeface="Calibri"/>
                <a:cs typeface="Times New Roman"/>
              </a:rPr>
              <a:t>подтекстом.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075553"/>
            <a:ext cx="7632848" cy="27556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381125" algn="l"/>
              </a:tabLst>
            </a:pPr>
            <a:r>
              <a:rPr lang="ru-RU" sz="3600" i="1" dirty="0">
                <a:ea typeface="Calibri"/>
                <a:cs typeface="Times New Roman"/>
              </a:rPr>
              <a:t>Королева Клара строго карала Карла за кражу </a:t>
            </a:r>
            <a:r>
              <a:rPr lang="ru-RU" sz="3600" i="1" dirty="0" smtClean="0">
                <a:ea typeface="Calibri"/>
                <a:cs typeface="Times New Roman"/>
              </a:rPr>
              <a:t>коралла.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381125" algn="l"/>
              </a:tabLst>
            </a:pPr>
            <a:r>
              <a:rPr lang="ru-RU" sz="3200" dirty="0" smtClean="0">
                <a:ea typeface="Calibri"/>
                <a:cs typeface="Times New Roman"/>
              </a:rPr>
              <a:t>а)восхититесь </a:t>
            </a:r>
            <a:r>
              <a:rPr lang="ru-RU" sz="3200" dirty="0">
                <a:ea typeface="Calibri"/>
                <a:cs typeface="Times New Roman"/>
              </a:rPr>
              <a:t>справедливостью королевы;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381125" algn="l"/>
              </a:tabLst>
            </a:pPr>
            <a:r>
              <a:rPr lang="ru-RU" sz="3200" dirty="0" smtClean="0">
                <a:ea typeface="Calibri"/>
                <a:cs typeface="Times New Roman"/>
              </a:rPr>
              <a:t>б</a:t>
            </a:r>
            <a:r>
              <a:rPr lang="ru-RU" sz="3200" dirty="0">
                <a:ea typeface="Calibri"/>
                <a:cs typeface="Times New Roman"/>
              </a:rPr>
              <a:t>) посочувствуйте Карлу.</a:t>
            </a:r>
          </a:p>
        </p:txBody>
      </p:sp>
    </p:spTree>
    <p:extLst>
      <p:ext uri="{BB962C8B-B14F-4D97-AF65-F5344CB8AC3E}">
        <p14:creationId xmlns="" xmlns:p14="http://schemas.microsoft.com/office/powerpoint/2010/main" val="168183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Понятия из разных наук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u="sng" dirty="0" smtClean="0"/>
              <a:t>Биологическая эволюция </a:t>
            </a:r>
            <a:r>
              <a:rPr lang="ru-RU" sz="1800" b="1" dirty="0" smtClean="0"/>
              <a:t>- </a:t>
            </a:r>
            <a:r>
              <a:rPr lang="ru-RU" sz="1800" dirty="0" smtClean="0"/>
              <a:t>поступательный направленный исторический процесс изменения живых организмов и их сообществ.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b="1" u="sng" dirty="0" smtClean="0"/>
              <a:t>Механическое движение </a:t>
            </a:r>
            <a:r>
              <a:rPr lang="ru-RU" sz="1800" dirty="0" smtClean="0"/>
              <a:t>- изменение положения тела в пространстве относительно других тел с течением времени.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b="1" u="sng" dirty="0" smtClean="0"/>
              <a:t>Диктатура </a:t>
            </a:r>
            <a:r>
              <a:rPr lang="ru-RU" sz="1800" dirty="0" smtClean="0"/>
              <a:t>- политический режим, означающий полное господство отдельной личности или общественной группы.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b="1" u="sng" dirty="0" smtClean="0"/>
              <a:t>Функция</a:t>
            </a:r>
            <a:r>
              <a:rPr lang="ru-RU" sz="1800" dirty="0" smtClean="0"/>
              <a:t> – числовая зависимость между элементами двух множеств, при котором одному элементу одного множества соответствует определённый элемент другого множества.</a:t>
            </a:r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325844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 rot="10800000">
            <a:off x="1792288" y="5367338"/>
            <a:ext cx="5486400" cy="8048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Рисунок 6" descr="мк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110" b="2110"/>
          <a:stretch>
            <a:fillRect/>
          </a:stretch>
        </p:blipFill>
        <p:spPr>
          <a:xfrm>
            <a:off x="1475656" y="375301"/>
            <a:ext cx="6336704" cy="4752528"/>
          </a:xfrm>
        </p:spPr>
      </p:pic>
    </p:spTree>
    <p:extLst>
      <p:ext uri="{BB962C8B-B14F-4D97-AF65-F5344CB8AC3E}">
        <p14:creationId xmlns="" xmlns:p14="http://schemas.microsoft.com/office/powerpoint/2010/main" val="85402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915</Words>
  <Application>Microsoft Office PowerPoint</Application>
  <PresentationFormat>Экран (4:3)</PresentationFormat>
  <Paragraphs>100</Paragraphs>
  <Slides>31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Добрый день!</vt:lpstr>
      <vt:lpstr>Слайд 2</vt:lpstr>
      <vt:lpstr> Люди перестают мыслить, когда перестают читать  (Д. Дидро).</vt:lpstr>
      <vt:lpstr>Чтение – фундамент всех образовательных результатов, обозначенных в ФГОС.  Овладение навыками смыслового чтения текстов различных стилей и жанров - обязательный компонент  метапредметных  результатов  ООП.</vt:lpstr>
      <vt:lpstr>Приёмы организации смыслового чтения</vt:lpstr>
      <vt:lpstr>Речевая зарядка. Произнесите скороговорку  </vt:lpstr>
      <vt:lpstr>Речевая зарядка. Произнесите скороговорку с подтекстом.</vt:lpstr>
      <vt:lpstr>   Понятия из разных наук</vt:lpstr>
      <vt:lpstr>Слайд 9</vt:lpstr>
      <vt:lpstr>Какова главная мысль текста?</vt:lpstr>
      <vt:lpstr>Какое из приведённых ниже слов (сочетаний слов) должно стоять на месте пропуска во втором (2) предложении текста? Впишите это слово (сочетание слов). </vt:lpstr>
      <vt:lpstr>В каком предложении верно передана главная информация текста?</vt:lpstr>
      <vt:lpstr>Слайд 13</vt:lpstr>
      <vt:lpstr>Слайд 14</vt:lpstr>
      <vt:lpstr>На птичку </vt:lpstr>
      <vt:lpstr>НА ПТИЧКУ </vt:lpstr>
      <vt:lpstr>Аллегория (от греч.- иносказание)-  представление идей(понятий) посредством конкретного художественного образа. </vt:lpstr>
      <vt:lpstr>Слайд 18</vt:lpstr>
      <vt:lpstr>Слайд 19</vt:lpstr>
      <vt:lpstr>Слайд 20</vt:lpstr>
      <vt:lpstr>О каком явлении в природе идёт речь? </vt:lpstr>
      <vt:lpstr>О каком явлении в природе идёт речь? </vt:lpstr>
      <vt:lpstr>Слайд 23</vt:lpstr>
      <vt:lpstr>Слайд 24</vt:lpstr>
      <vt:lpstr>Слайд 25</vt:lpstr>
      <vt:lpstr>Наука и литература</vt:lpstr>
      <vt:lpstr>Слайд 27</vt:lpstr>
      <vt:lpstr>Слайд 28</vt:lpstr>
      <vt:lpstr>Продолжите высказывание</vt:lpstr>
      <vt:lpstr>Продолжите высказывание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ПТИЧКУ</dc:title>
  <dc:creator>1</dc:creator>
  <cp:lastModifiedBy>Учитель</cp:lastModifiedBy>
  <cp:revision>88</cp:revision>
  <dcterms:created xsi:type="dcterms:W3CDTF">2018-02-08T19:56:44Z</dcterms:created>
  <dcterms:modified xsi:type="dcterms:W3CDTF">2020-11-06T12:56:03Z</dcterms:modified>
</cp:coreProperties>
</file>