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58" r:id="rId4"/>
    <p:sldId id="264" r:id="rId5"/>
    <p:sldId id="273" r:id="rId6"/>
    <p:sldId id="278" r:id="rId7"/>
    <p:sldId id="279" r:id="rId8"/>
    <p:sldId id="259" r:id="rId9"/>
    <p:sldId id="280" r:id="rId10"/>
    <p:sldId id="281" r:id="rId11"/>
    <p:sldId id="282" r:id="rId12"/>
    <p:sldId id="283" r:id="rId13"/>
    <p:sldId id="284" r:id="rId14"/>
    <p:sldId id="262" r:id="rId15"/>
    <p:sldId id="270" r:id="rId16"/>
    <p:sldId id="276" r:id="rId17"/>
    <p:sldId id="268" r:id="rId18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4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7237EE8-B936-41BE-9A35-F4E3A4690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111D5-0758-4283-95C4-C62A710A790A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B041A10-45D1-4590-9E9B-9C3B504CA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C8F0193-D178-4962-B323-5DFF7F3A7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84428-D995-47C8-880D-D193407B3F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299280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0A83693-EFED-4E2A-91A0-E9247BB5C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9D8B2-CA96-4251-8B54-15C9F1B9B29F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A96CA0F-EBED-49ED-8899-EBA3CE5EF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4F04031-F490-4C96-87EA-54E768F1B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6FAD8-C264-4717-97AD-C8E76F3BFC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035998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CCE6176-F620-4CAF-88F9-08A94DB4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C6742-72AF-423D-9F8C-B2F8503908D8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A2EF272-0245-4640-8D30-0DA840336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24140FD-0806-4697-8A7E-A583D553E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60A8-E5B9-487E-A2C9-C336546F69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18794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ED52C80-0986-4EDF-91AF-77C0999B5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0ED93-1E1A-42AE-97EC-545C626F6CC5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414D5C8-3271-4F0F-B916-87DB60267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E45378E-4F1A-4023-8D14-47BA0D361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FF364-8935-46C6-89AC-57D4860CD2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671767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C765D1F-9EF8-4065-AC43-9E39CEEC0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84CEA-E946-4DA2-BC55-056BB838D46B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6926A8B-6C83-4C28-8286-57A2E93A7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4F27A67-34E7-4FE6-8C9C-3F45B1AB4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DA67A-E2E4-40B2-A4D2-54F40AEE15C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29103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24E7A510-E666-4785-8BB3-E372B82E6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6D11F-8C67-4330-8D63-B1F08A974D2F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68037958-2862-4831-B6EC-3FAD41CE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3B85D745-F46B-4E27-A261-83205D018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19CAC-E25E-4D33-B651-51D855B141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45042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xmlns="" id="{40EF546B-AECB-421C-B138-816875B2B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3AD0A-A0DC-43C6-B8A6-3ADC9C75A630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xmlns="" id="{435D3244-56F8-42BE-A32D-90EDF13E1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xmlns="" id="{4907C0E0-195A-4ACB-A32B-53DAE9B1C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87A72-EF85-4FE8-A915-ED5D46D0C9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72942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xmlns="" id="{D8ED44FD-B497-494A-BB48-F35647F3C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6C0F7-81FF-4D7F-8CBC-41382CA1D31A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xmlns="" id="{32CC3D76-7F7C-40A3-A576-47967BFAF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xmlns="" id="{07B6308F-9C54-4CAC-B878-2B87C5BEB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F6D4C-4F43-4C92-8024-702BCB0B1D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308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xmlns="" id="{4511109A-EED1-4844-B224-BA3FF2C91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35D17-59C6-435A-9C07-786AEF7D2BD5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xmlns="" id="{163385C1-3920-4DDE-8D5A-266DB0089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xmlns="" id="{A762F0E4-32E0-4D54-A81B-76B7D489D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51DB0-E77E-4FEB-BAEA-122FDD2AC4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83529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C8936FA9-F8CF-477B-92DE-7B0B857C4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D654D-DA1C-428E-A5C0-CE7BF39DD93E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F080404F-2082-44D9-BB9D-0DD62F4D7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3F4F55AF-A58E-4473-A060-8D83C0605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7A5F2-10AE-452B-8399-59394FC319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83084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03FF48CA-C4F5-4C14-B258-07F93E166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D04AA-1B4C-4723-8700-FEE0C092E050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F6E22F6E-4A3E-4BB4-9522-120D9576C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59810328-38CA-4628-9A73-1974C73D9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8FCB9-0B90-4961-ADE3-EF7508D9DE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6129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xmlns="" id="{64CBCCD9-51D3-45F1-BCAC-E923EE1334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xmlns="" id="{A8D16716-BE05-4196-87E9-332F98DEB7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3F8BF50-C0E6-4750-9123-15F2AF6EEF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96CE82-2FF0-48A2-913C-A065C1D1247A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39A06EA-7434-4C00-9611-474C6DE8FC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18F731B-421B-4EF5-8E6D-DDD1EDF33B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AE3435-DB16-45F3-B2C2-DF3047B22B3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Текст 7">
            <a:extLst>
              <a:ext uri="{FF2B5EF4-FFF2-40B4-BE49-F238E27FC236}">
                <a16:creationId xmlns:a16="http://schemas.microsoft.com/office/drawing/2014/main" xmlns="" id="{397EE156-CDFE-4BA4-8FDE-846FA188C6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3925" y="4608513"/>
            <a:ext cx="10515600" cy="763587"/>
          </a:xfrm>
        </p:spPr>
        <p:txBody>
          <a:bodyPr/>
          <a:lstStyle/>
          <a:p>
            <a:pPr algn="ctr" eaLnBrk="1" hangingPunct="1"/>
            <a:r>
              <a:rPr lang="ru-RU" altLang="ru-RU" b="1">
                <a:solidFill>
                  <a:schemeClr val="tx1"/>
                </a:solidFill>
              </a:rPr>
              <a:t>Л. Н. Толстой (1828-1910г)</a:t>
            </a:r>
          </a:p>
        </p:txBody>
      </p:sp>
      <p:pic>
        <p:nvPicPr>
          <p:cNvPr id="4" name="Рисунок 3" descr="пб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72247" y="735400"/>
            <a:ext cx="3413760" cy="37246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>
            <a:extLst>
              <a:ext uri="{FF2B5EF4-FFF2-40B4-BE49-F238E27FC236}">
                <a16:creationId xmlns:a16="http://schemas.microsoft.com/office/drawing/2014/main" xmlns="" id="{D4B3FA25-3384-4043-BE2A-1BCA22A8BA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«Вся жизнь переменилась от одной ночи, или, скорее, утра.»</a:t>
            </a:r>
          </a:p>
        </p:txBody>
      </p:sp>
      <p:sp>
        <p:nvSpPr>
          <p:cNvPr id="12291" name="Объект 2">
            <a:extLst>
              <a:ext uri="{FF2B5EF4-FFF2-40B4-BE49-F238E27FC236}">
                <a16:creationId xmlns:a16="http://schemas.microsoft.com/office/drawing/2014/main" xmlns="" id="{C9CFB921-D00A-48CA-8FC5-10BBDC8C92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xmlns="" id="{A8E04334-5290-4031-B131-AB2D7BA501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779463"/>
          </a:xfrm>
        </p:spPr>
        <p:txBody>
          <a:bodyPr/>
          <a:lstStyle/>
          <a:p>
            <a:pPr algn="ctr" eaLnBrk="1" hangingPunct="1"/>
            <a:r>
              <a:rPr lang="ru-RU" altLang="ru-RU"/>
              <a:t>Экзекуция</a:t>
            </a:r>
          </a:p>
        </p:txBody>
      </p:sp>
      <p:pic>
        <p:nvPicPr>
          <p:cNvPr id="5" name="Содержимое 4" descr="пб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1565" y="1264558"/>
            <a:ext cx="4682836" cy="525577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xmlns="" id="{199D077C-A1F6-419C-BA4B-88D34AF234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/>
              <a:t>Сравним эпизоды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AA950F33-AA10-4778-A313-EB4B8D2AAD8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2062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910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На балу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Линии сравнения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После бала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66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766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766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766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xmlns="" id="{EA88F82A-5213-4A7B-AB06-D50DE61237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/>
              <a:t>Дополните недостающее соответствие в таблице</a:t>
            </a:r>
          </a:p>
        </p:txBody>
      </p:sp>
      <p:graphicFrame>
        <p:nvGraphicFramePr>
          <p:cNvPr id="10" name="Таблица 10">
            <a:extLst>
              <a:ext uri="{FF2B5EF4-FFF2-40B4-BE49-F238E27FC236}">
                <a16:creationId xmlns:a16="http://schemas.microsoft.com/office/drawing/2014/main" xmlns="" id="{CE895530-46FA-43FB-AF5F-621D76C2E49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436226" cy="3216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81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181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2092">
                <a:tc>
                  <a:txBody>
                    <a:bodyPr/>
                    <a:lstStyle/>
                    <a:p>
                      <a:r>
                        <a:rPr lang="ru-RU" sz="1800" dirty="0"/>
                        <a:t>«По закону» (принятому в обществе)</a:t>
                      </a:r>
                    </a:p>
                  </a:txBody>
                  <a:tcPr marL="91438" marR="91438" marT="45711" marB="45711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8" marR="91438" marT="45711" marB="4571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72092">
                <a:tc>
                  <a:txBody>
                    <a:bodyPr/>
                    <a:lstStyle/>
                    <a:p>
                      <a:r>
                        <a:rPr lang="ru-RU" sz="1800" dirty="0"/>
                        <a:t>Полковник Иван Васильевич  </a:t>
                      </a:r>
                    </a:p>
                  </a:txBody>
                  <a:tcPr marL="91438" marR="91438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Иван Васильевич </a:t>
                      </a:r>
                    </a:p>
                  </a:txBody>
                  <a:tcPr marL="91438" marR="91438" marT="45711" marB="4571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2092">
                <a:tc>
                  <a:txBody>
                    <a:bodyPr/>
                    <a:lstStyle/>
                    <a:p>
                      <a:r>
                        <a:rPr lang="ru-RU" sz="1800" dirty="0"/>
                        <a:t> Социальное (общественное)</a:t>
                      </a:r>
                    </a:p>
                  </a:txBody>
                  <a:tcPr marL="91438" marR="91438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Нравственное (общечеловеческое)</a:t>
                      </a:r>
                    </a:p>
                  </a:txBody>
                  <a:tcPr marL="91438" marR="91438" marT="45711" marB="4571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3">
            <a:extLst>
              <a:ext uri="{FF2B5EF4-FFF2-40B4-BE49-F238E27FC236}">
                <a16:creationId xmlns:a16="http://schemas.microsoft.com/office/drawing/2014/main" xmlns="" id="{337F2F8F-951F-439C-AE7D-1032D8EE6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Что  повлияло  на выбор героя?</a:t>
            </a:r>
          </a:p>
        </p:txBody>
      </p:sp>
      <p:sp>
        <p:nvSpPr>
          <p:cNvPr id="16387" name="Объект 4">
            <a:extLst>
              <a:ext uri="{FF2B5EF4-FFF2-40B4-BE49-F238E27FC236}">
                <a16:creationId xmlns:a16="http://schemas.microsoft.com/office/drawing/2014/main" xmlns="" id="{60AA2A11-C13C-4C7D-92CD-721D38910E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Условия жизни</a:t>
            </a:r>
          </a:p>
          <a:p>
            <a:pPr eaLnBrk="1" hangingPunct="1"/>
            <a:r>
              <a:rPr lang="ru-RU" altLang="ru-RU"/>
              <a:t>Собственные убеждения</a:t>
            </a:r>
          </a:p>
          <a:p>
            <a:pPr eaLnBrk="1" hangingPunct="1"/>
            <a:r>
              <a:rPr lang="ru-RU" altLang="ru-RU"/>
              <a:t>Совесть</a:t>
            </a:r>
          </a:p>
          <a:p>
            <a:pPr eaLnBrk="1" hangingPunct="1"/>
            <a:r>
              <a:rPr lang="ru-RU" altLang="ru-RU"/>
              <a:t>Случай</a:t>
            </a:r>
          </a:p>
          <a:p>
            <a:pPr eaLnBrk="1" hangingPunct="1"/>
            <a:r>
              <a:rPr lang="ru-RU" altLang="ru-RU"/>
              <a:t>Общественное мнение</a:t>
            </a:r>
          </a:p>
          <a:p>
            <a:pPr eaLnBrk="1" hangingPunct="1"/>
            <a:r>
              <a:rPr lang="ru-RU" altLang="ru-RU"/>
              <a:t>Свой вариант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xmlns="" id="{9F371EDA-DDDB-4553-B117-9604238395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Что формирует человека - общественные условия или случай?</a:t>
            </a:r>
          </a:p>
        </p:txBody>
      </p:sp>
      <p:sp>
        <p:nvSpPr>
          <p:cNvPr id="17411" name="Объект 2">
            <a:extLst>
              <a:ext uri="{FF2B5EF4-FFF2-40B4-BE49-F238E27FC236}">
                <a16:creationId xmlns:a16="http://schemas.microsoft.com/office/drawing/2014/main" xmlns="" id="{99639597-297E-4A1A-949A-11B4C02AEA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>
            <a:extLst>
              <a:ext uri="{FF2B5EF4-FFF2-40B4-BE49-F238E27FC236}">
                <a16:creationId xmlns:a16="http://schemas.microsoft.com/office/drawing/2014/main" xmlns="" id="{EFFC1092-60FA-401F-8A8F-A4AC0C8B0C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/>
              <a:t>Какое из высказываний Л.Н. Толстого наиболее справедливо?</a:t>
            </a:r>
          </a:p>
        </p:txBody>
      </p:sp>
      <p:sp>
        <p:nvSpPr>
          <p:cNvPr id="18435" name="Объект 2">
            <a:extLst>
              <a:ext uri="{FF2B5EF4-FFF2-40B4-BE49-F238E27FC236}">
                <a16:creationId xmlns:a16="http://schemas.microsoft.com/office/drawing/2014/main" xmlns="" id="{AE7384D2-6E9E-4258-83DF-196AE26826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i="1"/>
              <a:t>«Все великие перемены в жизни одного человека, а также и всего человечества, начинаются и совершаются в мысли. Для того, чтобы могла произойти перемена чувств и поступков, должна произойти прежде всего перемена мысли.»</a:t>
            </a:r>
          </a:p>
          <a:p>
            <a:pPr eaLnBrk="1" hangingPunct="1"/>
            <a:r>
              <a:rPr lang="ru-RU" altLang="ru-RU"/>
              <a:t> </a:t>
            </a:r>
            <a:r>
              <a:rPr lang="ru-RU" altLang="ru-RU" i="1"/>
              <a:t>«Нет величия там, где нет простоты, добра и правды»?</a:t>
            </a:r>
          </a:p>
          <a:p>
            <a:pPr eaLnBrk="1" hangingPunct="1"/>
            <a:r>
              <a:rPr lang="ru-RU" altLang="ru-RU" i="1"/>
              <a:t>«Человек немыслим вне общества».</a:t>
            </a:r>
          </a:p>
          <a:p>
            <a:pPr eaLnBrk="1" hangingPunct="1"/>
            <a:r>
              <a:rPr lang="ru-RU" altLang="ru-RU" i="1"/>
              <a:t>«Стыд перед людьми-хорошее чувство, но лучше всего стыд перед самим собой».</a:t>
            </a:r>
          </a:p>
          <a:p>
            <a:pPr eaLnBrk="1" hangingPunct="1"/>
            <a:r>
              <a:rPr lang="ru-RU" altLang="ru-RU" i="1"/>
              <a:t>« На то человек и родился, чтобы жить своим умом».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б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27729" y="189280"/>
            <a:ext cx="7207215" cy="593226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>
            <a:extLst>
              <a:ext uri="{FF2B5EF4-FFF2-40B4-BE49-F238E27FC236}">
                <a16:creationId xmlns:a16="http://schemas.microsoft.com/office/drawing/2014/main" xmlns="" id="{1E876135-F9C5-449E-B868-B88BB0BD4C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/>
              <a:t>Л. Н. Толстой «После бала»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Текст 2">
            <a:extLst>
              <a:ext uri="{FF2B5EF4-FFF2-40B4-BE49-F238E27FC236}">
                <a16:creationId xmlns:a16="http://schemas.microsoft.com/office/drawing/2014/main" xmlns="" id="{F74312BF-85FC-4EDA-93ED-CED3F6AA32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8538" y="5133975"/>
            <a:ext cx="10515600" cy="1500188"/>
          </a:xfrm>
        </p:spPr>
        <p:txBody>
          <a:bodyPr/>
          <a:lstStyle/>
          <a:p>
            <a:pPr eaLnBrk="1" hangingPunct="1"/>
            <a:r>
              <a:rPr lang="ru-RU" altLang="ru-RU">
                <a:solidFill>
                  <a:srgbClr val="333333"/>
                </a:solidFill>
                <a:latin typeface="Helvetica" panose="020B0604020202020204" pitchFamily="34" charset="0"/>
                <a:cs typeface="Times New Roman" panose="02020603050405020304" pitchFamily="18" charset="0"/>
              </a:rPr>
              <a:t>Братья Толстые (слева направо): Сергей, Николай, Дмитрий, Лев (Москва, 1854). </a:t>
            </a:r>
            <a:endParaRPr lang="ru-RU" altLang="ru-RU">
              <a:solidFill>
                <a:srgbClr val="898989"/>
              </a:solidFill>
            </a:endParaRPr>
          </a:p>
        </p:txBody>
      </p:sp>
      <p:pic>
        <p:nvPicPr>
          <p:cNvPr id="4" name="Рисунок 3" descr="пб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36174" y="489291"/>
            <a:ext cx="6697980" cy="416145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>
            <a:extLst>
              <a:ext uri="{FF2B5EF4-FFF2-40B4-BE49-F238E27FC236}">
                <a16:creationId xmlns:a16="http://schemas.microsoft.com/office/drawing/2014/main" xmlns="" id="{DDF26D92-CFB4-4E86-8D2A-D816DA046E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/>
              <a:t>Названия рассказа</a:t>
            </a:r>
            <a:br>
              <a:rPr lang="ru-RU" altLang="ru-RU"/>
            </a:br>
            <a:endParaRPr lang="ru-RU" altLang="ru-RU"/>
          </a:p>
        </p:txBody>
      </p:sp>
      <p:sp>
        <p:nvSpPr>
          <p:cNvPr id="5123" name="Объект 4">
            <a:extLst>
              <a:ext uri="{FF2B5EF4-FFF2-40B4-BE49-F238E27FC236}">
                <a16:creationId xmlns:a16="http://schemas.microsoft.com/office/drawing/2014/main" xmlns="" id="{BDD87012-DB17-4FD8-85ED-B5E639C593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«Рассказ о бале и сквозь строй»</a:t>
            </a:r>
          </a:p>
          <a:p>
            <a:pPr eaLnBrk="1" hangingPunct="1"/>
            <a:r>
              <a:rPr lang="ru-RU" altLang="ru-RU"/>
              <a:t>«Отец и дочь»</a:t>
            </a:r>
          </a:p>
          <a:p>
            <a:pPr eaLnBrk="1" hangingPunct="1"/>
            <a:r>
              <a:rPr lang="ru-RU" altLang="ru-RU"/>
              <a:t>«А вы говорите…»</a:t>
            </a:r>
          </a:p>
          <a:p>
            <a:pPr eaLnBrk="1" hangingPunct="1"/>
            <a:r>
              <a:rPr lang="ru-RU" altLang="ru-RU"/>
              <a:t>«После бала»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:a16="http://schemas.microsoft.com/office/drawing/2014/main" xmlns="" id="{688B4307-CF94-4EDF-83C1-EB45890840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/>
              <a:t> Какие фрагменты  рассказа отражают эти слова</a:t>
            </a:r>
          </a:p>
        </p:txBody>
      </p:sp>
      <p:sp>
        <p:nvSpPr>
          <p:cNvPr id="6147" name="Объект 2">
            <a:extLst>
              <a:ext uri="{FF2B5EF4-FFF2-40B4-BE49-F238E27FC236}">
                <a16:creationId xmlns:a16="http://schemas.microsoft.com/office/drawing/2014/main" xmlns="" id="{A27029E8-D579-4844-B08D-9FC5DE707E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 Университет</a:t>
            </a:r>
          </a:p>
          <a:p>
            <a:pPr eaLnBrk="1" hangingPunct="1"/>
            <a:r>
              <a:rPr lang="ru-RU" altLang="ru-RU"/>
              <a:t>Розовый пояс</a:t>
            </a:r>
          </a:p>
          <a:p>
            <a:pPr eaLnBrk="1" hangingPunct="1"/>
            <a:r>
              <a:rPr lang="ru-RU" altLang="ru-RU"/>
              <a:t>Мазурка</a:t>
            </a:r>
          </a:p>
          <a:p>
            <a:pPr eaLnBrk="1" hangingPunct="1"/>
            <a:r>
              <a:rPr lang="ru-RU" altLang="ru-RU"/>
              <a:t>Пёрышко</a:t>
            </a:r>
          </a:p>
          <a:p>
            <a:pPr eaLnBrk="1" hangingPunct="1"/>
            <a:r>
              <a:rPr lang="ru-RU" altLang="ru-RU"/>
              <a:t>Подвитые усы  </a:t>
            </a:r>
          </a:p>
          <a:p>
            <a:pPr eaLnBrk="1" hangingPunct="1"/>
            <a:r>
              <a:rPr lang="ru-RU" altLang="ru-RU"/>
              <a:t>Николаевская выправка</a:t>
            </a:r>
          </a:p>
          <a:p>
            <a:pPr eaLnBrk="1" hangingPunct="1"/>
            <a:r>
              <a:rPr lang="ru-RU" altLang="ru-RU"/>
              <a:t>Помилосердствуйте</a:t>
            </a:r>
          </a:p>
          <a:p>
            <a:pPr eaLnBrk="1" hangingPunct="1"/>
            <a:r>
              <a:rPr lang="ru-RU" altLang="ru-RU"/>
              <a:t>Пошла на убыль</a:t>
            </a:r>
          </a:p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xmlns="" id="{B2F45DC8-72AE-42DA-B8DE-D847D50CC1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/>
              <a:t>Эпоха Николая 1</a:t>
            </a:r>
          </a:p>
        </p:txBody>
      </p:sp>
      <p:pic>
        <p:nvPicPr>
          <p:cNvPr id="5" name="Содержимое 4" descr="пб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97947" y="1825625"/>
            <a:ext cx="3596106" cy="435133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:a16="http://schemas.microsoft.com/office/drawing/2014/main" xmlns="" id="{DEFC6259-2626-4E28-BE00-285DDE5ABE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Как представлено время в рассказе?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3">
            <a:extLst>
              <a:ext uri="{FF2B5EF4-FFF2-40B4-BE49-F238E27FC236}">
                <a16:creationId xmlns:a16="http://schemas.microsoft.com/office/drawing/2014/main" xmlns="" id="{18A956B4-FE09-4EDA-9484-2F444C151E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/>
              <a:t>Композиция рассказа</a:t>
            </a:r>
            <a:r>
              <a:rPr lang="ru-RU" altLang="ru-RU"/>
              <a:t> «После бала»:</a:t>
            </a:r>
            <a:br>
              <a:rPr lang="ru-RU" altLang="ru-RU"/>
            </a:br>
            <a:endParaRPr lang="ru-RU" altLang="ru-RU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A87C485C-B52F-4B72-ACA9-995DE4482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/>
              <a:t> </a:t>
            </a: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1. Вступление. Спор о влиянии общества на человека.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2. Основная часть.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2.1. Бал.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2.2. Экзекуция.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3. Концовка. Рассуждение о месте человека в обществе.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4">
            <a:extLst>
              <a:ext uri="{FF2B5EF4-FFF2-40B4-BE49-F238E27FC236}">
                <a16:creationId xmlns:a16="http://schemas.microsoft.com/office/drawing/2014/main" xmlns="" id="{B35F32E8-602B-4617-8116-C5A405B94C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/>
              <a:t>Бал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B716639-20D1-4802-B283-9B115F98F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5" name="Рисунок 4" descr="пб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4035" y="387590"/>
            <a:ext cx="6719455" cy="63037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урок После бала" id="{CD7E1BA2-41B8-4B66-992F-5FEACF639907}" vid="{1C16ACD6-04FF-4411-9F1E-69479693C8C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урок После бала</Template>
  <TotalTime>16</TotalTime>
  <Words>301</Words>
  <Application>Microsoft Office PowerPoint</Application>
  <PresentationFormat>Произвольный</PresentationFormat>
  <Paragraphs>56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Л. Н. Толстой «После бала»</vt:lpstr>
      <vt:lpstr>Слайд 3</vt:lpstr>
      <vt:lpstr>Названия рассказа </vt:lpstr>
      <vt:lpstr> Какие фрагменты  рассказа отражают эти слова</vt:lpstr>
      <vt:lpstr>Эпоха Николая 1</vt:lpstr>
      <vt:lpstr>Как представлено время в рассказе?</vt:lpstr>
      <vt:lpstr>Композиция рассказа «После бала»: </vt:lpstr>
      <vt:lpstr>Бал</vt:lpstr>
      <vt:lpstr>«Вся жизнь переменилась от одной ночи, или, скорее, утра.»</vt:lpstr>
      <vt:lpstr>Экзекуция</vt:lpstr>
      <vt:lpstr>Сравним эпизоды</vt:lpstr>
      <vt:lpstr>Дополните недостающее соответствие в таблице</vt:lpstr>
      <vt:lpstr>Что  повлияло  на выбор героя?</vt:lpstr>
      <vt:lpstr>Что формирует человека - общественные условия или случай?</vt:lpstr>
      <vt:lpstr>Какое из высказываний Л.Н. Толстого наиболее справедливо?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Учитель</cp:lastModifiedBy>
  <cp:revision>9</cp:revision>
  <dcterms:created xsi:type="dcterms:W3CDTF">2020-02-16T16:11:41Z</dcterms:created>
  <dcterms:modified xsi:type="dcterms:W3CDTF">2020-11-06T12:52:13Z</dcterms:modified>
</cp:coreProperties>
</file>