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71" r:id="rId2"/>
    <p:sldId id="256" r:id="rId3"/>
    <p:sldId id="257" r:id="rId4"/>
    <p:sldId id="272" r:id="rId5"/>
    <p:sldId id="258" r:id="rId6"/>
    <p:sldId id="259" r:id="rId7"/>
    <p:sldId id="260" r:id="rId8"/>
    <p:sldId id="262" r:id="rId9"/>
    <p:sldId id="264" r:id="rId10"/>
    <p:sldId id="263" r:id="rId11"/>
    <p:sldId id="261" r:id="rId12"/>
    <p:sldId id="276" r:id="rId13"/>
    <p:sldId id="267" r:id="rId14"/>
    <p:sldId id="268" r:id="rId15"/>
    <p:sldId id="274" r:id="rId16"/>
    <p:sldId id="269" r:id="rId17"/>
    <p:sldId id="277" r:id="rId18"/>
  </p:sldIdLst>
  <p:sldSz cx="10080625" cy="7559675"/>
  <p:notesSz cx="7559675" cy="10691813"/>
  <p:defaultTextStyle>
    <a:defPPr>
      <a:defRPr lang="en-GB"/>
    </a:defPPr>
    <a:lvl1pPr marL="214313" indent="-214313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Liberation Sans" pitchFamily="16" charset="0"/>
        <a:ea typeface="+mn-ea"/>
        <a:cs typeface="+mn-cs"/>
      </a:defRPr>
    </a:lvl1pPr>
    <a:lvl2pPr marL="4302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Liberation Sans" pitchFamily="16" charset="0"/>
        <a:ea typeface="+mn-ea"/>
        <a:cs typeface="+mn-cs"/>
      </a:defRPr>
    </a:lvl2pPr>
    <a:lvl3pPr marL="6461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Liberation Sans" pitchFamily="16" charset="0"/>
        <a:ea typeface="+mn-ea"/>
        <a:cs typeface="+mn-cs"/>
      </a:defRPr>
    </a:lvl3pPr>
    <a:lvl4pPr marL="862013" indent="-214313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Liberation Sans" pitchFamily="16" charset="0"/>
        <a:ea typeface="+mn-ea"/>
        <a:cs typeface="+mn-cs"/>
      </a:defRPr>
    </a:lvl4pPr>
    <a:lvl5pPr marL="10779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Liberation Sans" pitchFamily="1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Liberation Sans" pitchFamily="1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Liberation Sans" pitchFamily="1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Liberation Sans" pitchFamily="1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Liberation Sans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B8943"/>
    <a:srgbClr val="EE7700"/>
    <a:srgbClr val="CC66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190" autoAdjust="0"/>
  </p:normalViewPr>
  <p:slideViewPr>
    <p:cSldViewPr>
      <p:cViewPr varScale="1">
        <p:scale>
          <a:sx n="39" d="100"/>
          <a:sy n="39" d="100"/>
        </p:scale>
        <p:origin x="-22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9;&#1095;&#1080;&#1090;&#1077;&#1083;&#1100;\Documents\&#1050;&#1085;&#1080;&#1075;&#1072;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9;&#1095;&#1080;&#1090;&#1077;&#1083;&#1100;\Documents\&#1050;&#1085;&#1080;&#1075;&#1072;1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9;&#1095;&#1080;&#1090;&#1077;&#1083;&#1100;\Documents\&#1050;&#1085;&#1080;&#1075;&#1072;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Быстрота – бег 60 метров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Начало</c:v>
                </c:pt>
              </c:strCache>
            </c:strRef>
          </c:tx>
          <c:dLbls>
            <c:delete val="1"/>
          </c:dLbls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Лист1!$B$3:$B$5</c:f>
              <c:numCache>
                <c:formatCode>0.00%</c:formatCode>
                <c:ptCount val="3"/>
                <c:pt idx="0">
                  <c:v>0.55500000000000005</c:v>
                </c:pt>
                <c:pt idx="1">
                  <c:v>0.61100000000000054</c:v>
                </c:pt>
                <c:pt idx="2">
                  <c:v>0.72200000000000053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Конец</c:v>
                </c:pt>
              </c:strCache>
            </c:strRef>
          </c:tx>
          <c:spPr>
            <a:solidFill>
              <a:srgbClr val="C00000"/>
            </a:solidFill>
          </c:spPr>
          <c:dLbls>
            <c:delete val="1"/>
          </c:dLbls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Лист1!$C$3:$C$5</c:f>
              <c:numCache>
                <c:formatCode>0.00%</c:formatCode>
                <c:ptCount val="3"/>
                <c:pt idx="0">
                  <c:v>0.66700000000000081</c:v>
                </c:pt>
                <c:pt idx="1">
                  <c:v>0.77700000000000014</c:v>
                </c:pt>
                <c:pt idx="2">
                  <c:v>0.83300000000000052</c:v>
                </c:pt>
              </c:numCache>
            </c:numRef>
          </c:val>
        </c:ser>
        <c:dLbls>
          <c:showVal val="1"/>
        </c:dLbls>
        <c:axId val="33125120"/>
        <c:axId val="33127040"/>
      </c:barChart>
      <c:catAx>
        <c:axId val="331251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ru-RU" sz="1600"/>
                  <a:t>учебный год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3127040"/>
        <c:crosses val="autoZero"/>
        <c:auto val="1"/>
        <c:lblAlgn val="ctr"/>
        <c:lblOffset val="100"/>
      </c:catAx>
      <c:valAx>
        <c:axId val="33127040"/>
        <c:scaling>
          <c:orientation val="minMax"/>
        </c:scaling>
        <c:axPos val="l"/>
        <c:numFmt formatCode="0.00%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31251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</c:chart>
  <c:spPr>
    <a:solidFill>
      <a:srgbClr val="FFCC66"/>
    </a:solidFill>
    <a:scene3d>
      <a:camera prst="orthographicFront"/>
      <a:lightRig rig="threePt" dir="t"/>
    </a:scene3d>
    <a:sp3d>
      <a:bevelT w="190500" h="38100"/>
    </a:sp3d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Выносливость – бег 1000-2000 метров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Начало</c:v>
                </c:pt>
              </c:strCache>
            </c:strRef>
          </c:tx>
          <c:dLbls>
            <c:delete val="1"/>
          </c:dLbls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Лист1!$B$3:$B$5</c:f>
              <c:numCache>
                <c:formatCode>0.00%</c:formatCode>
                <c:ptCount val="3"/>
                <c:pt idx="0">
                  <c:v>0.55500000000000005</c:v>
                </c:pt>
                <c:pt idx="1">
                  <c:v>0.61100000000000054</c:v>
                </c:pt>
                <c:pt idx="2">
                  <c:v>0.72200000000000053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Конец</c:v>
                </c:pt>
              </c:strCache>
            </c:strRef>
          </c:tx>
          <c:spPr>
            <a:solidFill>
              <a:srgbClr val="C00000"/>
            </a:solidFill>
          </c:spPr>
          <c:dLbls>
            <c:delete val="1"/>
          </c:dLbls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Лист1!$C$3:$C$5</c:f>
              <c:numCache>
                <c:formatCode>0.00%</c:formatCode>
                <c:ptCount val="3"/>
                <c:pt idx="0">
                  <c:v>0.66700000000000081</c:v>
                </c:pt>
                <c:pt idx="1">
                  <c:v>0.7770000000000008</c:v>
                </c:pt>
                <c:pt idx="2">
                  <c:v>0.83300000000000052</c:v>
                </c:pt>
              </c:numCache>
            </c:numRef>
          </c:val>
        </c:ser>
        <c:dLbls>
          <c:showVal val="1"/>
        </c:dLbls>
        <c:axId val="33152000"/>
        <c:axId val="40875136"/>
      </c:barChart>
      <c:catAx>
        <c:axId val="331520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ru-RU" sz="1600"/>
                  <a:t>учебный год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0875136"/>
        <c:crosses val="autoZero"/>
        <c:auto val="1"/>
        <c:lblAlgn val="ctr"/>
        <c:lblOffset val="100"/>
      </c:catAx>
      <c:valAx>
        <c:axId val="40875136"/>
        <c:scaling>
          <c:orientation val="minMax"/>
        </c:scaling>
        <c:axPos val="l"/>
        <c:numFmt formatCode="0.00%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31520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</c:chart>
  <c:spPr>
    <a:solidFill>
      <a:srgbClr val="FFCC66"/>
    </a:solidFill>
    <a:scene3d>
      <a:camera prst="orthographicFront"/>
      <a:lightRig rig="threePt" dir="t"/>
    </a:scene3d>
    <a:sp3d>
      <a:bevelT w="190500" h="38100"/>
    </a:sp3d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Сила – сгибание и разгибание рук в упоре лежа на полу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Начало</c:v>
                </c:pt>
              </c:strCache>
            </c:strRef>
          </c:tx>
          <c:dLbls>
            <c:delete val="1"/>
          </c:dLbls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Лист1!$B$3:$B$5</c:f>
              <c:numCache>
                <c:formatCode>0.00%</c:formatCode>
                <c:ptCount val="3"/>
                <c:pt idx="0">
                  <c:v>0.55500000000000005</c:v>
                </c:pt>
                <c:pt idx="1">
                  <c:v>0.61100000000000054</c:v>
                </c:pt>
                <c:pt idx="2">
                  <c:v>0.72200000000000053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Конец</c:v>
                </c:pt>
              </c:strCache>
            </c:strRef>
          </c:tx>
          <c:spPr>
            <a:solidFill>
              <a:srgbClr val="C00000"/>
            </a:solidFill>
          </c:spPr>
          <c:dLbls>
            <c:delete val="1"/>
          </c:dLbls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Лист1!$C$3:$C$5</c:f>
              <c:numCache>
                <c:formatCode>0.00%</c:formatCode>
                <c:ptCount val="3"/>
                <c:pt idx="0">
                  <c:v>0.66700000000000081</c:v>
                </c:pt>
                <c:pt idx="1">
                  <c:v>0.7770000000000008</c:v>
                </c:pt>
                <c:pt idx="2">
                  <c:v>0.83300000000000052</c:v>
                </c:pt>
              </c:numCache>
            </c:numRef>
          </c:val>
        </c:ser>
        <c:dLbls>
          <c:showVal val="1"/>
        </c:dLbls>
        <c:axId val="40949248"/>
        <c:axId val="40951168"/>
      </c:barChart>
      <c:catAx>
        <c:axId val="409492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ru-RU" sz="1600"/>
                  <a:t>учебный год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0951168"/>
        <c:crosses val="autoZero"/>
        <c:auto val="1"/>
        <c:lblAlgn val="ctr"/>
        <c:lblOffset val="100"/>
      </c:catAx>
      <c:valAx>
        <c:axId val="40951168"/>
        <c:scaling>
          <c:orientation val="minMax"/>
        </c:scaling>
        <c:axPos val="l"/>
        <c:numFmt formatCode="0.00%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09492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</c:chart>
  <c:spPr>
    <a:solidFill>
      <a:srgbClr val="FFCC66"/>
    </a:solidFill>
    <a:scene3d>
      <a:camera prst="orthographicFront"/>
      <a:lightRig rig="threePt" dir="t"/>
    </a:scene3d>
    <a:sp3d>
      <a:bevelT w="190500" h="38100"/>
    </a:sp3d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b="1" i="0" u="none" strike="noStrike" baseline="0"/>
              <a:t>Гибкость – наклон вперед из положения стоя с прямыми ногами на гимнастической скамейке</a:t>
            </a:r>
            <a:endParaRPr lang="ru-RU" sz="14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Начало</c:v>
                </c:pt>
              </c:strCache>
            </c:strRef>
          </c:tx>
          <c:dLbls>
            <c:delete val="1"/>
          </c:dLbls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Лист1!$B$3:$B$5</c:f>
              <c:numCache>
                <c:formatCode>0.00%</c:formatCode>
                <c:ptCount val="3"/>
                <c:pt idx="0">
                  <c:v>0.55500000000000005</c:v>
                </c:pt>
                <c:pt idx="1">
                  <c:v>0.61100000000000054</c:v>
                </c:pt>
                <c:pt idx="2">
                  <c:v>0.72200000000000053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Конец</c:v>
                </c:pt>
              </c:strCache>
            </c:strRef>
          </c:tx>
          <c:spPr>
            <a:solidFill>
              <a:srgbClr val="C00000"/>
            </a:solidFill>
          </c:spPr>
          <c:dLbls>
            <c:delete val="1"/>
          </c:dLbls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Лист1!$C$3:$C$5</c:f>
              <c:numCache>
                <c:formatCode>0.00%</c:formatCode>
                <c:ptCount val="3"/>
                <c:pt idx="0">
                  <c:v>0.66700000000000081</c:v>
                </c:pt>
                <c:pt idx="1">
                  <c:v>0.7770000000000008</c:v>
                </c:pt>
                <c:pt idx="2">
                  <c:v>0.83300000000000052</c:v>
                </c:pt>
              </c:numCache>
            </c:numRef>
          </c:val>
        </c:ser>
        <c:dLbls>
          <c:showVal val="1"/>
        </c:dLbls>
        <c:axId val="33656832"/>
        <c:axId val="33658752"/>
      </c:barChart>
      <c:catAx>
        <c:axId val="336568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ru-RU" sz="1600"/>
                  <a:t>учебный год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3658752"/>
        <c:crosses val="autoZero"/>
        <c:auto val="1"/>
        <c:lblAlgn val="ctr"/>
        <c:lblOffset val="100"/>
      </c:catAx>
      <c:valAx>
        <c:axId val="33658752"/>
        <c:scaling>
          <c:orientation val="minMax"/>
        </c:scaling>
        <c:axPos val="l"/>
        <c:numFmt formatCode="0.00%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36568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</c:chart>
  <c:spPr>
    <a:solidFill>
      <a:srgbClr val="FFCC66"/>
    </a:solidFill>
    <a:scene3d>
      <a:camera prst="orthographicFront"/>
      <a:lightRig rig="threePt" dir="t"/>
    </a:scene3d>
    <a:sp3d>
      <a:bevelT w="190500" h="38100"/>
    </a:sp3d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lnSpc>
                <a:spcPct val="95000"/>
              </a:lnSpc>
              <a:tabLst>
                <a:tab pos="0" algn="l"/>
                <a:tab pos="231775" algn="l"/>
                <a:tab pos="681038" algn="l"/>
                <a:tab pos="1130300" algn="l"/>
                <a:tab pos="1579563" algn="l"/>
                <a:tab pos="2028825" algn="l"/>
                <a:tab pos="2478088" algn="l"/>
                <a:tab pos="2927350" algn="l"/>
                <a:tab pos="3376613" algn="l"/>
                <a:tab pos="3825875" algn="l"/>
                <a:tab pos="4275138" algn="l"/>
                <a:tab pos="4724400" algn="l"/>
                <a:tab pos="5173663" algn="l"/>
                <a:tab pos="5622925" algn="l"/>
                <a:tab pos="6072188" algn="l"/>
                <a:tab pos="6521450" algn="l"/>
                <a:tab pos="6970713" algn="l"/>
                <a:tab pos="7419975" algn="l"/>
                <a:tab pos="7869238" algn="l"/>
                <a:tab pos="8318500" algn="l"/>
                <a:tab pos="87677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>
              <a:lnSpc>
                <a:spcPct val="95000"/>
              </a:lnSpc>
              <a:tabLst>
                <a:tab pos="0" algn="l"/>
                <a:tab pos="231775" algn="l"/>
                <a:tab pos="681038" algn="l"/>
                <a:tab pos="1130300" algn="l"/>
                <a:tab pos="1579563" algn="l"/>
                <a:tab pos="2028825" algn="l"/>
                <a:tab pos="2478088" algn="l"/>
                <a:tab pos="2927350" algn="l"/>
                <a:tab pos="3376613" algn="l"/>
                <a:tab pos="3825875" algn="l"/>
                <a:tab pos="4275138" algn="l"/>
                <a:tab pos="4724400" algn="l"/>
                <a:tab pos="5173663" algn="l"/>
                <a:tab pos="5622925" algn="l"/>
                <a:tab pos="6072188" algn="l"/>
                <a:tab pos="6521450" algn="l"/>
                <a:tab pos="6970713" algn="l"/>
                <a:tab pos="7419975" algn="l"/>
                <a:tab pos="7869238" algn="l"/>
                <a:tab pos="8318500" algn="l"/>
                <a:tab pos="87677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>
              <a:lnSpc>
                <a:spcPct val="95000"/>
              </a:lnSpc>
              <a:tabLst>
                <a:tab pos="0" algn="l"/>
                <a:tab pos="231775" algn="l"/>
                <a:tab pos="681038" algn="l"/>
                <a:tab pos="1130300" algn="l"/>
                <a:tab pos="1579563" algn="l"/>
                <a:tab pos="2028825" algn="l"/>
                <a:tab pos="2478088" algn="l"/>
                <a:tab pos="2927350" algn="l"/>
                <a:tab pos="3376613" algn="l"/>
                <a:tab pos="3825875" algn="l"/>
                <a:tab pos="4275138" algn="l"/>
                <a:tab pos="4724400" algn="l"/>
                <a:tab pos="5173663" algn="l"/>
                <a:tab pos="5622925" algn="l"/>
                <a:tab pos="6072188" algn="l"/>
                <a:tab pos="6521450" algn="l"/>
                <a:tab pos="6970713" algn="l"/>
                <a:tab pos="7419975" algn="l"/>
                <a:tab pos="7869238" algn="l"/>
                <a:tab pos="8318500" algn="l"/>
                <a:tab pos="87677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r">
              <a:lnSpc>
                <a:spcPct val="95000"/>
              </a:lnSpc>
              <a:tabLst>
                <a:tab pos="0" algn="l"/>
                <a:tab pos="231775" algn="l"/>
                <a:tab pos="681038" algn="l"/>
                <a:tab pos="1130300" algn="l"/>
                <a:tab pos="1579563" algn="l"/>
                <a:tab pos="2028825" algn="l"/>
                <a:tab pos="2478088" algn="l"/>
                <a:tab pos="2927350" algn="l"/>
                <a:tab pos="3376613" algn="l"/>
                <a:tab pos="3825875" algn="l"/>
                <a:tab pos="4275138" algn="l"/>
                <a:tab pos="4724400" algn="l"/>
                <a:tab pos="5173663" algn="l"/>
                <a:tab pos="5622925" algn="l"/>
                <a:tab pos="6072188" algn="l"/>
                <a:tab pos="6521450" algn="l"/>
                <a:tab pos="6970713" algn="l"/>
                <a:tab pos="7419975" algn="l"/>
                <a:tab pos="7869238" algn="l"/>
                <a:tab pos="8318500" algn="l"/>
                <a:tab pos="87677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84A718B7-A4BC-4B35-A797-A2C4E5C960C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E459F5-0D39-477B-B05C-5705181F906A}" type="slidenum">
              <a:rPr lang="en-GB"/>
              <a:pPr/>
              <a:t>2</a:t>
            </a:fld>
            <a:endParaRPr lang="en-GB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A50924-944E-4373-B36C-63D6BDFCB706}" type="slidenum">
              <a:rPr lang="en-GB"/>
              <a:pPr/>
              <a:t>11</a:t>
            </a:fld>
            <a:endParaRPr lang="en-GB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8899E7-C618-45E9-A4C2-99677267333C}" type="slidenum">
              <a:rPr lang="en-GB"/>
              <a:pPr/>
              <a:t>13</a:t>
            </a:fld>
            <a:endParaRPr lang="en-GB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99AE2C-1FF6-4371-AE9C-D4BFD13CF0C0}" type="slidenum">
              <a:rPr lang="en-GB"/>
              <a:pPr/>
              <a:t>14</a:t>
            </a:fld>
            <a:endParaRPr lang="en-GB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99AE2C-1FF6-4371-AE9C-D4BFD13CF0C0}" type="slidenum">
              <a:rPr lang="en-GB"/>
              <a:pPr/>
              <a:t>15</a:t>
            </a:fld>
            <a:endParaRPr lang="en-GB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B273EB-42BD-4129-A1CC-4A24D1D11028}" type="slidenum">
              <a:rPr lang="en-GB"/>
              <a:pPr/>
              <a:t>16</a:t>
            </a:fld>
            <a:endParaRPr lang="en-GB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E459F5-0D39-477B-B05C-5705181F906A}" type="slidenum">
              <a:rPr lang="en-GB"/>
              <a:pPr/>
              <a:t>17</a:t>
            </a:fld>
            <a:endParaRPr lang="en-GB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92F668-3184-4F2B-A9AB-D32220217193}" type="slidenum">
              <a:rPr lang="en-GB"/>
              <a:pPr/>
              <a:t>3</a:t>
            </a:fld>
            <a:endParaRPr lang="en-GB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392D45-99CA-4544-B4B9-E7F17821E16E}" type="slidenum">
              <a:rPr lang="en-GB"/>
              <a:pPr/>
              <a:t>4</a:t>
            </a:fld>
            <a:endParaRPr lang="en-GB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6EFE75-5E83-4776-A0E0-21ADD713DA2C}" type="slidenum">
              <a:rPr lang="en-GB"/>
              <a:pPr/>
              <a:t>5</a:t>
            </a:fld>
            <a:endParaRPr lang="en-GB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EBDB00-CFAB-4A7F-B22A-AF0AD2CCDC00}" type="slidenum">
              <a:rPr lang="en-GB"/>
              <a:pPr/>
              <a:t>6</a:t>
            </a:fld>
            <a:endParaRPr lang="en-GB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FF08C0-EB0E-4801-9C3C-53ADA2859A99}" type="slidenum">
              <a:rPr lang="en-GB"/>
              <a:pPr/>
              <a:t>7</a:t>
            </a:fld>
            <a:endParaRPr lang="en-GB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8A3077-CE61-452A-BEDD-1A805C5481C3}" type="slidenum">
              <a:rPr lang="en-GB"/>
              <a:pPr/>
              <a:t>8</a:t>
            </a:fld>
            <a:endParaRPr lang="en-GB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8964B2-8113-42D9-A2DD-C4E5259D6B7F}" type="slidenum">
              <a:rPr lang="en-GB"/>
              <a:pPr/>
              <a:t>9</a:t>
            </a:fld>
            <a:endParaRPr lang="en-GB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F9C368-13DF-420A-94C7-E0AFC5E97B8E}" type="slidenum">
              <a:rPr lang="en-GB"/>
              <a:pPr/>
              <a:t>10</a:t>
            </a:fld>
            <a:endParaRPr lang="en-GB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BACCE97-EE9A-4EE9-92A4-E9F013D1809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646BF4-6C18-417B-8A8C-82A8A5F0053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C87667-D195-4647-9600-10A7E5D748E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4737" cy="5207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2463" cy="5207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4737" cy="520700"/>
          </a:xfrm>
        </p:spPr>
        <p:txBody>
          <a:bodyPr/>
          <a:lstStyle>
            <a:lvl1pPr>
              <a:defRPr/>
            </a:lvl1pPr>
          </a:lstStyle>
          <a:p>
            <a:fld id="{3189BD37-3D4A-4EDF-A470-3BDEF946BE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008B8C-309C-480F-A5DA-AA3A652DA86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DEE639-7971-47D1-BD4B-725278BB56E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4E91B8F-0562-4B8D-B4E3-D84342461A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6B4C2-C5D8-4B8D-A50A-CA488407C44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F667D4-5AC0-48CF-A1E0-E65410D1F9B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196594-59D7-433D-9B1F-3E82EEECEC3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30D7C0-377F-4541-BE1C-48136E07E8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E1B57A-8EBD-4C77-839D-C1705FB9448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lnSpc>
                <a:spcPct val="95000"/>
              </a:lnSpc>
              <a:tabLst>
                <a:tab pos="0" algn="l"/>
                <a:tab pos="231775" algn="l"/>
                <a:tab pos="681038" algn="l"/>
                <a:tab pos="1130300" algn="l"/>
                <a:tab pos="1579563" algn="l"/>
                <a:tab pos="2028825" algn="l"/>
                <a:tab pos="2478088" algn="l"/>
                <a:tab pos="2927350" algn="l"/>
                <a:tab pos="3376613" algn="l"/>
                <a:tab pos="3825875" algn="l"/>
                <a:tab pos="4275138" algn="l"/>
                <a:tab pos="4724400" algn="l"/>
                <a:tab pos="5173663" algn="l"/>
                <a:tab pos="5622925" algn="l"/>
                <a:tab pos="6072188" algn="l"/>
                <a:tab pos="6521450" algn="l"/>
                <a:tab pos="6970713" algn="l"/>
                <a:tab pos="7419975" algn="l"/>
                <a:tab pos="7869238" algn="l"/>
                <a:tab pos="8318500" algn="l"/>
                <a:tab pos="87677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>
              <a:lnSpc>
                <a:spcPct val="95000"/>
              </a:lnSpc>
              <a:tabLst>
                <a:tab pos="0" algn="l"/>
                <a:tab pos="231775" algn="l"/>
                <a:tab pos="681038" algn="l"/>
                <a:tab pos="1130300" algn="l"/>
                <a:tab pos="1579563" algn="l"/>
                <a:tab pos="2028825" algn="l"/>
                <a:tab pos="2478088" algn="l"/>
                <a:tab pos="2927350" algn="l"/>
                <a:tab pos="3376613" algn="l"/>
                <a:tab pos="3825875" algn="l"/>
                <a:tab pos="4275138" algn="l"/>
                <a:tab pos="4724400" algn="l"/>
                <a:tab pos="5173663" algn="l"/>
                <a:tab pos="5622925" algn="l"/>
                <a:tab pos="6072188" algn="l"/>
                <a:tab pos="6521450" algn="l"/>
                <a:tab pos="6970713" algn="l"/>
                <a:tab pos="7419975" algn="l"/>
                <a:tab pos="7869238" algn="l"/>
                <a:tab pos="8318500" algn="l"/>
                <a:tab pos="87677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>
              <a:lnSpc>
                <a:spcPct val="95000"/>
              </a:lnSpc>
              <a:tabLst>
                <a:tab pos="0" algn="l"/>
                <a:tab pos="231775" algn="l"/>
                <a:tab pos="681038" algn="l"/>
                <a:tab pos="1130300" algn="l"/>
                <a:tab pos="1579563" algn="l"/>
                <a:tab pos="2028825" algn="l"/>
                <a:tab pos="2478088" algn="l"/>
                <a:tab pos="2927350" algn="l"/>
                <a:tab pos="3376613" algn="l"/>
                <a:tab pos="3825875" algn="l"/>
                <a:tab pos="4275138" algn="l"/>
                <a:tab pos="4724400" algn="l"/>
                <a:tab pos="5173663" algn="l"/>
                <a:tab pos="5622925" algn="l"/>
                <a:tab pos="6072188" algn="l"/>
                <a:tab pos="6521450" algn="l"/>
                <a:tab pos="6970713" algn="l"/>
                <a:tab pos="7419975" algn="l"/>
                <a:tab pos="7869238" algn="l"/>
                <a:tab pos="8318500" algn="l"/>
                <a:tab pos="87677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23367734-7EBA-4A38-86ED-C93C671F486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214313" indent="-214313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214313" indent="-214313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Liberation Sans" pitchFamily="16" charset="0"/>
          <a:ea typeface="Microsoft YaHei" charset="0"/>
          <a:cs typeface="Microsoft YaHei" charset="0"/>
        </a:defRPr>
      </a:lvl2pPr>
      <a:lvl3pPr marL="214313" indent="-214313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Liberation Sans" pitchFamily="16" charset="0"/>
          <a:ea typeface="Microsoft YaHei" charset="0"/>
          <a:cs typeface="Microsoft YaHei" charset="0"/>
        </a:defRPr>
      </a:lvl3pPr>
      <a:lvl4pPr marL="214313" indent="-214313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Liberation Sans" pitchFamily="16" charset="0"/>
          <a:ea typeface="Microsoft YaHei" charset="0"/>
          <a:cs typeface="Microsoft YaHei" charset="0"/>
        </a:defRPr>
      </a:lvl4pPr>
      <a:lvl5pPr marL="214313" indent="-214313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Liberation Sans" pitchFamily="16" charset="0"/>
          <a:ea typeface="Microsoft YaHei" charset="0"/>
          <a:cs typeface="Microsoft YaHei" charset="0"/>
        </a:defRPr>
      </a:lvl5pPr>
      <a:lvl6pPr marL="671513" indent="-214313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Liberation Sans" pitchFamily="16" charset="0"/>
          <a:ea typeface="Microsoft YaHei" charset="0"/>
          <a:cs typeface="Microsoft YaHei" charset="0"/>
        </a:defRPr>
      </a:lvl6pPr>
      <a:lvl7pPr marL="1128713" indent="-214313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Liberation Sans" pitchFamily="16" charset="0"/>
          <a:ea typeface="Microsoft YaHei" charset="0"/>
          <a:cs typeface="Microsoft YaHei" charset="0"/>
        </a:defRPr>
      </a:lvl7pPr>
      <a:lvl8pPr marL="1585913" indent="-214313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Liberation Sans" pitchFamily="16" charset="0"/>
          <a:ea typeface="Microsoft YaHei" charset="0"/>
          <a:cs typeface="Microsoft YaHei" charset="0"/>
        </a:defRPr>
      </a:lvl8pPr>
      <a:lvl9pPr marL="2043113" indent="-214313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Liberation Sans" pitchFamily="16" charset="0"/>
          <a:ea typeface="Microsoft YaHei" charset="0"/>
          <a:cs typeface="Microsoft YaHei" charset="0"/>
        </a:defRPr>
      </a:lvl9pPr>
    </p:titleStyle>
    <p:bodyStyle>
      <a:lvl1pPr marL="430213" indent="-323850" algn="l" defTabSz="449263" rtl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2013" indent="-322263" algn="l" defTabSz="449263" rtl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charset="2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3813" indent="-285750" algn="l" defTabSz="449263" rtl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charset="2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5613" indent="-214313" algn="l" defTabSz="449263" rtl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charset="2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7413" indent="-2159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4613" indent="-2159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1813" indent="-2159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29013" indent="-2159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6213" indent="-2159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Для мальчиков\игра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813" y="279400"/>
            <a:ext cx="9525000" cy="700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885924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214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ила</a:t>
            </a: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36056" y="1331565"/>
            <a:ext cx="4896544" cy="5904656"/>
          </a:xfrm>
          <a:solidFill>
            <a:srgbClr val="FFCC66">
              <a:alpha val="6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302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больше</a:t>
            </a: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302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Гонка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мяча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302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еретягивание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парах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302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одвижный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ринг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302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качки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302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айцы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моржи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302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сильнее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302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еподвижный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человек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302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еретягивание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buFont typeface="Wingdings" pitchFamily="2" charset="2"/>
              <a:buChar char="Ø"/>
              <a:tabLst>
                <a:tab pos="4302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игзаги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214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Быстрота</a:t>
            </a: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9792" y="2339677"/>
            <a:ext cx="4320480" cy="4680520"/>
          </a:xfrm>
          <a:solidFill>
            <a:srgbClr val="FFCC66">
              <a:alpha val="6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302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ень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ночь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302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ятнашки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302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округ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пункта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302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скорей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302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стафета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гору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302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стречная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эстафета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набивными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мячами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buFont typeface="Wingdings" pitchFamily="2" charset="2"/>
              <a:buChar char="Ø"/>
              <a:tabLst>
                <a:tab pos="4302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стафета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кругу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F:\Для мальчиков\игра день ноч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288" y="1403573"/>
            <a:ext cx="5052054" cy="378904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1800" y="0"/>
            <a:ext cx="9069387" cy="1258888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Игровая деятельность и ФГОС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3808" y="1403573"/>
          <a:ext cx="9072562" cy="5274716"/>
        </p:xfrm>
        <a:graphic>
          <a:graphicData uri="http://schemas.openxmlformats.org/drawingml/2006/table">
            <a:tbl>
              <a:tblPr firstRow="1" bandRow="1"/>
              <a:tblGrid>
                <a:gridCol w="3456384"/>
                <a:gridCol w="5616178"/>
              </a:tblGrid>
              <a:tr h="89629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Метапредметные результаты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06" marR="100806" marT="50398" marB="50398" anchor="ctr">
                    <a:solidFill>
                      <a:srgbClr val="FB89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Игровая деятельность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06" marR="100806" marT="50398" marB="50398" anchor="ctr">
                    <a:solidFill>
                      <a:srgbClr val="FB8943"/>
                    </a:solidFill>
                  </a:tcPr>
                </a:tc>
              </a:tr>
              <a:tr h="168404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Познавательные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06" marR="100806" marT="50398" marB="50398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Мыслительная деятельность (сообразительность, ориентация в меняющейся ситуации, быстрое принятие решения)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06" marR="100806" marT="50398" marB="50398">
                    <a:solidFill>
                      <a:srgbClr val="FFCC66"/>
                    </a:solidFill>
                  </a:tcPr>
                </a:tc>
              </a:tr>
              <a:tr h="123608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Регулятивные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06" marR="100806" marT="50398" marB="50398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Правила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Роли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Оценивание ситуации (хода, результата)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06" marR="100806" marT="50398" marB="50398">
                    <a:solidFill>
                      <a:srgbClr val="FFCC6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Коммуникативные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06" marR="100806" marT="50398" marB="50398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Общение внутри команды, по ходу игры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06" marR="100806" marT="50398" marB="50398">
                    <a:solidFill>
                      <a:srgbClr val="FFCC66"/>
                    </a:solidFill>
                  </a:tcPr>
                </a:tc>
              </a:tr>
              <a:tr h="89629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Личностные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06" marR="100806" marT="50398" marB="50398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Я в команде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(личная ответственность, позиция)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06" marR="100806" marT="50398" marB="50398"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808" y="0"/>
            <a:ext cx="9072562" cy="899517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214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87784" y="899517"/>
          <a:ext cx="453650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112320" y="899517"/>
          <a:ext cx="453650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87784" y="4139877"/>
          <a:ext cx="453650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112320" y="4139877"/>
          <a:ext cx="4536504" cy="3073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808" y="0"/>
            <a:ext cx="9072562" cy="1115541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214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32" y="1259557"/>
            <a:ext cx="871296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808" y="0"/>
            <a:ext cx="9072562" cy="1115541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214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1259558"/>
            <a:ext cx="914501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ля мальчиков\игра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174625"/>
            <a:ext cx="9753600" cy="72104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75816" y="1979637"/>
            <a:ext cx="9072563" cy="1909763"/>
          </a:xfrm>
          <a:solidFill>
            <a:srgbClr val="CC6600">
              <a:alpha val="3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lnSpc>
                <a:spcPct val="95000"/>
              </a:lnSpc>
              <a:tabLst>
                <a:tab pos="214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i="1" dirty="0" err="1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err="1">
                <a:latin typeface="Times New Roman" pitchFamily="18" charset="0"/>
                <a:cs typeface="Times New Roman" pitchFamily="18" charset="0"/>
              </a:rPr>
              <a:t>двигательных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b="1" i="1" dirty="0" err="1">
                <a:latin typeface="Times New Roman" pitchFamily="18" charset="0"/>
                <a:cs typeface="Times New Roman" pitchFamily="18" charset="0"/>
              </a:rPr>
              <a:t>качеств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GB" b="1" i="1" dirty="0" err="1">
                <a:latin typeface="Times New Roman" pitchFamily="18" charset="0"/>
                <a:cs typeface="Times New Roman" pitchFamily="18" charset="0"/>
              </a:rPr>
              <a:t>помощью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err="1">
                <a:latin typeface="Times New Roman" pitchFamily="18" charset="0"/>
                <a:cs typeface="Times New Roman" pitchFamily="18" charset="0"/>
              </a:rPr>
              <a:t>игровой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err="1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err="1">
                <a:latin typeface="Times New Roman" pitchFamily="18" charset="0"/>
                <a:cs typeface="Times New Roman" pitchFamily="18" charset="0"/>
              </a:rPr>
              <a:t>уроках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err="1">
                <a:latin typeface="Times New Roman" pitchFamily="18" charset="0"/>
                <a:cs typeface="Times New Roman" pitchFamily="18" charset="0"/>
              </a:rPr>
              <a:t>физической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err="1">
                <a:latin typeface="Times New Roman" pitchFamily="18" charset="0"/>
                <a:cs typeface="Times New Roman" pitchFamily="18" charset="0"/>
              </a:rPr>
              <a:t>культуры</a:t>
            </a:r>
            <a:endParaRPr lang="en-GB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3808" y="5652045"/>
            <a:ext cx="9072562" cy="1222773"/>
          </a:xfrm>
          <a:prstGeom prst="rect">
            <a:avLst/>
          </a:prstGeom>
          <a:solidFill>
            <a:srgbClr val="CC6600">
              <a:alpha val="3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marL="0" indent="0" algn="ctr">
              <a:lnSpc>
                <a:spcPct val="93000"/>
              </a:lnSpc>
              <a:spcAft>
                <a:spcPct val="0"/>
              </a:spcAft>
              <a:tabLst>
                <a:tab pos="214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>
                <a:latin typeface="Times New Roman" pitchFamily="18" charset="0"/>
                <a:cs typeface="Times New Roman" pitchFamily="18" charset="0"/>
              </a:rPr>
              <a:t>Охапкин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Александр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Валерьевич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физической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культуры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МОУ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Любимской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СОШ</a:t>
            </a:r>
          </a:p>
        </p:txBody>
      </p:sp>
      <p:sp>
        <p:nvSpPr>
          <p:cNvPr id="4" name="TextShape 3"/>
          <p:cNvSpPr txBox="1"/>
          <p:nvPr/>
        </p:nvSpPr>
        <p:spPr>
          <a:xfrm>
            <a:off x="1151880" y="0"/>
            <a:ext cx="72504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dirty="0">
                <a:solidFill>
                  <a:srgbClr val="EE7700"/>
                </a:solidFill>
                <a:latin typeface="Arial"/>
              </a:rPr>
              <a:t>Муниципальный этап конкурса «Учитель года России» в 2020 году</a:t>
            </a:r>
            <a:endParaRPr dirty="0">
              <a:solidFill>
                <a:srgbClr val="EE7700"/>
              </a:solidFill>
            </a:endParaRPr>
          </a:p>
        </p:txBody>
      </p:sp>
      <p:sp>
        <p:nvSpPr>
          <p:cNvPr id="5" name="TextShape 4"/>
          <p:cNvSpPr txBox="1"/>
          <p:nvPr/>
        </p:nvSpPr>
        <p:spPr>
          <a:xfrm>
            <a:off x="3240112" y="7236220"/>
            <a:ext cx="3456496" cy="32345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dirty="0">
                <a:solidFill>
                  <a:srgbClr val="EE7700"/>
                </a:solidFill>
                <a:latin typeface="Arial"/>
              </a:rPr>
              <a:t>г. Любим, 10.10.2019</a:t>
            </a:r>
            <a:endParaRPr dirty="0">
              <a:solidFill>
                <a:srgbClr val="EE77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75816" y="1979637"/>
            <a:ext cx="9072563" cy="1909763"/>
          </a:xfrm>
          <a:solidFill>
            <a:srgbClr val="CC6600">
              <a:alpha val="3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lnSpc>
                <a:spcPct val="95000"/>
              </a:lnSpc>
              <a:tabLst>
                <a:tab pos="214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i="1" dirty="0" err="1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err="1">
                <a:latin typeface="Times New Roman" pitchFamily="18" charset="0"/>
                <a:cs typeface="Times New Roman" pitchFamily="18" charset="0"/>
              </a:rPr>
              <a:t>двигательных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b="1" i="1" dirty="0" err="1">
                <a:latin typeface="Times New Roman" pitchFamily="18" charset="0"/>
                <a:cs typeface="Times New Roman" pitchFamily="18" charset="0"/>
              </a:rPr>
              <a:t>качеств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GB" b="1" i="1" dirty="0" err="1">
                <a:latin typeface="Times New Roman" pitchFamily="18" charset="0"/>
                <a:cs typeface="Times New Roman" pitchFamily="18" charset="0"/>
              </a:rPr>
              <a:t>помощью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err="1">
                <a:latin typeface="Times New Roman" pitchFamily="18" charset="0"/>
                <a:cs typeface="Times New Roman" pitchFamily="18" charset="0"/>
              </a:rPr>
              <a:t>игровой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err="1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err="1">
                <a:latin typeface="Times New Roman" pitchFamily="18" charset="0"/>
                <a:cs typeface="Times New Roman" pitchFamily="18" charset="0"/>
              </a:rPr>
              <a:t>уроках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err="1">
                <a:latin typeface="Times New Roman" pitchFamily="18" charset="0"/>
                <a:cs typeface="Times New Roman" pitchFamily="18" charset="0"/>
              </a:rPr>
              <a:t>физической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err="1">
                <a:latin typeface="Times New Roman" pitchFamily="18" charset="0"/>
                <a:cs typeface="Times New Roman" pitchFamily="18" charset="0"/>
              </a:rPr>
              <a:t>культуры</a:t>
            </a:r>
            <a:endParaRPr lang="en-GB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3808" y="5652045"/>
            <a:ext cx="9072562" cy="1222773"/>
          </a:xfrm>
          <a:prstGeom prst="rect">
            <a:avLst/>
          </a:prstGeom>
          <a:solidFill>
            <a:srgbClr val="CC6600">
              <a:alpha val="3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marL="0" indent="0" algn="ctr">
              <a:lnSpc>
                <a:spcPct val="93000"/>
              </a:lnSpc>
              <a:spcAft>
                <a:spcPct val="0"/>
              </a:spcAft>
              <a:tabLst>
                <a:tab pos="214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>
                <a:latin typeface="Times New Roman" pitchFamily="18" charset="0"/>
                <a:cs typeface="Times New Roman" pitchFamily="18" charset="0"/>
              </a:rPr>
              <a:t>Охапкин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Александр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Валерьевич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физической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культуры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МОУ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Любимской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СОШ</a:t>
            </a:r>
          </a:p>
        </p:txBody>
      </p:sp>
      <p:sp>
        <p:nvSpPr>
          <p:cNvPr id="4" name="TextShape 3"/>
          <p:cNvSpPr txBox="1"/>
          <p:nvPr/>
        </p:nvSpPr>
        <p:spPr>
          <a:xfrm>
            <a:off x="1151880" y="0"/>
            <a:ext cx="72504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dirty="0">
                <a:solidFill>
                  <a:srgbClr val="EE7700"/>
                </a:solidFill>
                <a:latin typeface="Arial"/>
              </a:rPr>
              <a:t>Муниципальный этап конкурса «Учитель года России» в 2020 году</a:t>
            </a:r>
            <a:endParaRPr dirty="0">
              <a:solidFill>
                <a:srgbClr val="EE7700"/>
              </a:solidFill>
            </a:endParaRPr>
          </a:p>
        </p:txBody>
      </p:sp>
      <p:sp>
        <p:nvSpPr>
          <p:cNvPr id="5" name="TextShape 4"/>
          <p:cNvSpPr txBox="1"/>
          <p:nvPr/>
        </p:nvSpPr>
        <p:spPr>
          <a:xfrm>
            <a:off x="3240112" y="7236220"/>
            <a:ext cx="3456496" cy="32345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dirty="0">
                <a:solidFill>
                  <a:srgbClr val="EE7700"/>
                </a:solidFill>
                <a:latin typeface="Arial"/>
              </a:rPr>
              <a:t>г. Любим, 10.10.2019</a:t>
            </a:r>
            <a:endParaRPr dirty="0">
              <a:solidFill>
                <a:srgbClr val="EE77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9792" y="971525"/>
            <a:ext cx="9360594" cy="5760640"/>
          </a:xfrm>
          <a:solidFill>
            <a:srgbClr val="FFCC66">
              <a:alpha val="6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447675" algn="just">
              <a:lnSpc>
                <a:spcPct val="95000"/>
              </a:lnSpc>
              <a:tabLst>
                <a:tab pos="0" algn="l"/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8686800" algn="l"/>
              </a:tabLst>
            </a:pPr>
            <a:r>
              <a:rPr lang="en-GB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показать роль </a:t>
            </a: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игровой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деятельности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в развитии </a:t>
            </a: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двигательны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х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качеств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на уроках физической культуры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.</a:t>
            </a:r>
          </a:p>
          <a:p>
            <a:pPr marL="0" indent="447675" algn="just">
              <a:lnSpc>
                <a:spcPct val="95000"/>
              </a:lnSpc>
              <a:tabLst>
                <a:tab pos="0" algn="l"/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8686800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З</a:t>
            </a:r>
            <a:r>
              <a:rPr lang="en-GB" b="1" dirty="0" err="1" smtClean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адачи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:</a:t>
            </a:r>
            <a:endParaRPr lang="en-GB" b="1" dirty="0">
              <a:solidFill>
                <a:schemeClr val="tx1"/>
              </a:solidFill>
              <a:latin typeface="Times New Roman" pitchFamily="18" charset="0"/>
              <a:ea typeface="Calibri;Calibri" pitchFamily="32" charset="0"/>
              <a:cs typeface="Times New Roman" pitchFamily="18" charset="0"/>
            </a:endParaRPr>
          </a:p>
          <a:p>
            <a:pPr marL="0" indent="447675">
              <a:lnSpc>
                <a:spcPct val="95000"/>
              </a:lnSpc>
              <a:tabLst>
                <a:tab pos="0" algn="l"/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8686800" algn="l"/>
              </a:tabLst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1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 Проанализировать особенности развития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двигательных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качествах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обучающихся 1-6 классов.</a:t>
            </a:r>
            <a:endParaRPr lang="en-GB" dirty="0">
              <a:solidFill>
                <a:schemeClr val="tx1"/>
              </a:solidFill>
              <a:latin typeface="Times New Roman" pitchFamily="18" charset="0"/>
              <a:ea typeface="Calibri;Calibri" pitchFamily="32" charset="0"/>
              <a:cs typeface="Times New Roman" pitchFamily="18" charset="0"/>
            </a:endParaRPr>
          </a:p>
          <a:p>
            <a:pPr marL="0" indent="447675">
              <a:lnSpc>
                <a:spcPct val="95000"/>
              </a:lnSpc>
              <a:tabLst>
                <a:tab pos="0" algn="l"/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8686800" algn="l"/>
              </a:tabLst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2.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Отобрать игры, способствующие развитию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д</a:t>
            </a: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вигательных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качеств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 у обучающихся.</a:t>
            </a:r>
            <a:endParaRPr lang="en-GB" dirty="0">
              <a:solidFill>
                <a:schemeClr val="tx1"/>
              </a:solidFill>
              <a:latin typeface="Times New Roman" pitchFamily="18" charset="0"/>
              <a:ea typeface="Calibri;Calibri" pitchFamily="32" charset="0"/>
              <a:cs typeface="Times New Roman" pitchFamily="18" charset="0"/>
            </a:endParaRPr>
          </a:p>
          <a:p>
            <a:pPr marL="0" indent="447675">
              <a:lnSpc>
                <a:spcPct val="95000"/>
              </a:lnSpc>
              <a:tabLst>
                <a:tab pos="0" algn="l"/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8686800" algn="l"/>
              </a:tabLst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3. 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;Calibri" pitchFamily="32" charset="0"/>
                <a:cs typeface="Times New Roman" pitchFamily="18" charset="0"/>
              </a:rPr>
              <a:t>Проанализировать результаты работы по развитию двигательных качеств обучающихся средствами игровой деятельности.</a:t>
            </a:r>
            <a:endParaRPr lang="en-GB" dirty="0">
              <a:solidFill>
                <a:schemeClr val="tx1"/>
              </a:solidFill>
              <a:latin typeface="Times New Roman" pitchFamily="18" charset="0"/>
              <a:ea typeface="Calibri;Calibri" pitchFamily="3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 bwMode="auto">
          <a:xfrm>
            <a:off x="3744168" y="2987749"/>
            <a:ext cx="2232248" cy="1296144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14313" marR="0" indent="-214313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Игра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8024" y="1115541"/>
            <a:ext cx="2520280" cy="4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Движение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4328" y="1187549"/>
            <a:ext cx="2520280" cy="4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5936" y="2267669"/>
            <a:ext cx="2520280" cy="4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Роли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1840" y="3563813"/>
            <a:ext cx="2520280" cy="4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Команда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4528" y="2339677"/>
            <a:ext cx="2520280" cy="4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Активность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0512" y="3635821"/>
            <a:ext cx="2520280" cy="4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Соревнование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6496" y="4715941"/>
            <a:ext cx="2520280" cy="4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Позитив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3928" y="4643933"/>
            <a:ext cx="2520280" cy="4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Успешность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0152" y="5796061"/>
            <a:ext cx="3168352" cy="4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Ответственность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V="1">
            <a:off x="5184328" y="1619597"/>
            <a:ext cx="504056" cy="136815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Прямая со стрелкой 17"/>
          <p:cNvCxnSpPr>
            <a:endCxn id="10" idx="1"/>
          </p:cNvCxnSpPr>
          <p:nvPr/>
        </p:nvCxnSpPr>
        <p:spPr bwMode="auto">
          <a:xfrm flipV="1">
            <a:off x="5760392" y="2573267"/>
            <a:ext cx="1224136" cy="70251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Прямая со стрелкой 19"/>
          <p:cNvCxnSpPr>
            <a:stCxn id="4" idx="6"/>
            <a:endCxn id="11" idx="1"/>
          </p:cNvCxnSpPr>
          <p:nvPr/>
        </p:nvCxnSpPr>
        <p:spPr bwMode="auto">
          <a:xfrm>
            <a:off x="5976416" y="3635821"/>
            <a:ext cx="864096" cy="23359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12" idx="1"/>
          </p:cNvCxnSpPr>
          <p:nvPr/>
        </p:nvCxnSpPr>
        <p:spPr bwMode="auto">
          <a:xfrm>
            <a:off x="5760392" y="3995861"/>
            <a:ext cx="936104" cy="95367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Прямая со стрелкой 25"/>
          <p:cNvCxnSpPr/>
          <p:nvPr/>
        </p:nvCxnSpPr>
        <p:spPr bwMode="auto">
          <a:xfrm>
            <a:off x="4824288" y="4283893"/>
            <a:ext cx="144016" cy="151216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Прямая со стрелкой 29"/>
          <p:cNvCxnSpPr/>
          <p:nvPr/>
        </p:nvCxnSpPr>
        <p:spPr bwMode="auto">
          <a:xfrm flipH="1" flipV="1">
            <a:off x="3456136" y="1619597"/>
            <a:ext cx="1152128" cy="136815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Прямая со стрелкой 31"/>
          <p:cNvCxnSpPr/>
          <p:nvPr/>
        </p:nvCxnSpPr>
        <p:spPr bwMode="auto">
          <a:xfrm flipH="1" flipV="1">
            <a:off x="2664048" y="2699717"/>
            <a:ext cx="1152128" cy="6480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Прямая со стрелкой 33"/>
          <p:cNvCxnSpPr/>
          <p:nvPr/>
        </p:nvCxnSpPr>
        <p:spPr bwMode="auto">
          <a:xfrm flipH="1">
            <a:off x="2448024" y="3779837"/>
            <a:ext cx="1296144" cy="720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Прямая со стрелкой 36"/>
          <p:cNvCxnSpPr/>
          <p:nvPr/>
        </p:nvCxnSpPr>
        <p:spPr bwMode="auto">
          <a:xfrm flipH="1">
            <a:off x="3744168" y="4139877"/>
            <a:ext cx="432048" cy="6480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Прямая со стрелкой 39"/>
          <p:cNvCxnSpPr/>
          <p:nvPr/>
        </p:nvCxnSpPr>
        <p:spPr bwMode="auto">
          <a:xfrm>
            <a:off x="5400352" y="4211885"/>
            <a:ext cx="1728192" cy="20882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6984528" y="6300117"/>
            <a:ext cx="864096" cy="4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808" y="2051645"/>
            <a:ext cx="9072562" cy="2376264"/>
          </a:xfrm>
          <a:solidFill>
            <a:srgbClr val="FFCC66">
              <a:alpha val="4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80963" indent="358775">
              <a:lnSpc>
                <a:spcPct val="95000"/>
              </a:lnSpc>
            </a:pPr>
            <a:r>
              <a:rPr lang="en-GB" sz="36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Под</a:t>
            </a:r>
            <a:r>
              <a:rPr lang="en-GB" sz="36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двигательными</a:t>
            </a:r>
            <a:r>
              <a:rPr lang="en-GB" sz="3600" b="1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(</a:t>
            </a:r>
            <a:r>
              <a:rPr lang="en-GB" sz="3600" b="1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физическими</a:t>
            </a:r>
            <a:r>
              <a:rPr lang="en-GB" sz="3600" b="1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) </a:t>
            </a:r>
            <a:r>
              <a:rPr lang="en-GB" sz="3600" b="1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качествами</a:t>
            </a:r>
            <a:r>
              <a:rPr lang="en-GB" sz="3600" b="1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понимают</a:t>
            </a:r>
            <a:r>
              <a:rPr lang="en-GB" sz="36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качественные</a:t>
            </a:r>
            <a:r>
              <a:rPr lang="en-GB" sz="36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особенности</a:t>
            </a:r>
            <a:r>
              <a:rPr lang="en-GB" sz="36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двигательного</a:t>
            </a:r>
            <a:r>
              <a:rPr lang="en-GB" sz="36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действия</a:t>
            </a:r>
            <a:r>
              <a:rPr lang="en-GB" sz="36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: </a:t>
            </a:r>
            <a:r>
              <a:rPr lang="ru-RU" sz="3600" b="1" dirty="0" smtClean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</a:br>
            <a:r>
              <a:rPr lang="en-GB" sz="3600" b="1" dirty="0" err="1" smtClean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силу</a:t>
            </a:r>
            <a:r>
              <a:rPr lang="en-GB" sz="3600" b="1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, </a:t>
            </a:r>
            <a:r>
              <a:rPr lang="en-GB" sz="3600" b="1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быстроту</a:t>
            </a:r>
            <a:r>
              <a:rPr lang="en-GB" sz="3600" b="1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, </a:t>
            </a:r>
            <a:r>
              <a:rPr lang="en-GB" sz="3600" b="1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выносливость</a:t>
            </a:r>
            <a:r>
              <a:rPr lang="en-GB" sz="3600" b="1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, </a:t>
            </a:r>
            <a:r>
              <a:rPr lang="en-GB" sz="3600" b="1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гибкость</a:t>
            </a:r>
            <a:r>
              <a:rPr lang="en-GB" sz="3600" b="1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259557"/>
            <a:ext cx="9072562" cy="4968552"/>
          </a:xfrm>
          <a:solidFill>
            <a:srgbClr val="FFCC66">
              <a:alpha val="5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lnSpc>
                <a:spcPct val="95000"/>
              </a:lnSpc>
              <a:spcAft>
                <a:spcPts val="750"/>
              </a:spcAft>
            </a:pPr>
            <a:r>
              <a:rPr lang="en-GB" sz="2800" b="1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Требования</a:t>
            </a:r>
            <a:r>
              <a:rPr lang="en-GB" sz="2800" b="1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к </a:t>
            </a:r>
            <a:r>
              <a:rPr lang="en-GB" sz="2800" b="1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отбору</a:t>
            </a:r>
            <a:r>
              <a:rPr lang="en-GB" sz="2800" b="1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игр</a:t>
            </a:r>
            <a:r>
              <a:rPr lang="en-GB" sz="2800" b="1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следующие</a:t>
            </a:r>
            <a:r>
              <a:rPr lang="en-GB" sz="2800" b="1" dirty="0" smtClean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ea typeface="Times New Roman;Times New Roman" pitchFamily="16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750"/>
              </a:spcAft>
              <a:buFont typeface="Wingdings" pitchFamily="2" charset="2"/>
              <a:buChar char="Ø"/>
            </a:pPr>
            <a:r>
              <a:rPr lang="en-GB" sz="2800" dirty="0" err="1" smtClean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игра</a:t>
            </a:r>
            <a:r>
              <a:rPr lang="en-GB" sz="2800" dirty="0" smtClean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должна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давать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новые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понятия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;</a:t>
            </a:r>
          </a:p>
          <a:p>
            <a:pPr>
              <a:lnSpc>
                <a:spcPct val="95000"/>
              </a:lnSpc>
              <a:spcAft>
                <a:spcPts val="750"/>
              </a:spcAft>
              <a:buFont typeface="Wingdings" pitchFamily="2" charset="2"/>
              <a:buChar char="Ø"/>
            </a:pPr>
            <a:r>
              <a:rPr lang="en-GB" sz="2800" dirty="0" smtClean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в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игре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должны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развиваться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способности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правильно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оценивать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пространственные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и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временные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отношения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,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быстро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реагировать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на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часто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меняющуюся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обстановку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;</a:t>
            </a:r>
          </a:p>
          <a:p>
            <a:pPr>
              <a:lnSpc>
                <a:spcPct val="95000"/>
              </a:lnSpc>
              <a:spcAft>
                <a:spcPts val="750"/>
              </a:spcAft>
              <a:buFont typeface="Wingdings" pitchFamily="2" charset="2"/>
              <a:buChar char="Ø"/>
            </a:pPr>
            <a:r>
              <a:rPr lang="en-GB" sz="2800" dirty="0" err="1" smtClean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дидактическое</a:t>
            </a:r>
            <a:r>
              <a:rPr lang="en-GB" sz="2800" dirty="0" smtClean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и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двигательное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содержание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игры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должно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соответствовать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особенностям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программного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материала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;</a:t>
            </a:r>
          </a:p>
          <a:p>
            <a:pPr>
              <a:lnSpc>
                <a:spcPct val="95000"/>
              </a:lnSpc>
              <a:spcAft>
                <a:spcPts val="750"/>
              </a:spcAft>
              <a:buFont typeface="Wingdings" pitchFamily="2" charset="2"/>
              <a:buChar char="Ø"/>
            </a:pPr>
            <a:r>
              <a:rPr lang="en-GB" sz="2800" dirty="0" err="1" smtClean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степень</a:t>
            </a:r>
            <a:r>
              <a:rPr lang="en-GB" sz="2800" dirty="0" smtClean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сложности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игры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должна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соответствовать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усвоенным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умениям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и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навыкам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259557"/>
            <a:ext cx="9072562" cy="5184576"/>
          </a:xfrm>
          <a:solidFill>
            <a:srgbClr val="FFCC66">
              <a:alpha val="5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80963" indent="277813">
              <a:lnSpc>
                <a:spcPct val="95000"/>
              </a:lnSpc>
              <a:spcAft>
                <a:spcPts val="750"/>
              </a:spcAft>
            </a:pPr>
            <a:r>
              <a:rPr lang="en-GB" sz="2800" b="1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При</a:t>
            </a:r>
            <a:r>
              <a:rPr lang="en-GB" sz="2800" b="1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 </a:t>
            </a:r>
            <a:r>
              <a:rPr lang="en-GB" sz="2800" b="1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организации</a:t>
            </a:r>
            <a:r>
              <a:rPr lang="en-GB" sz="2800" b="1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и </a:t>
            </a:r>
            <a:r>
              <a:rPr lang="en-GB" sz="2800" b="1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проведении</a:t>
            </a:r>
            <a:r>
              <a:rPr lang="en-GB" sz="2800" b="1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игры</a:t>
            </a:r>
            <a:r>
              <a:rPr lang="en-GB" sz="2800" b="1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необходимо</a:t>
            </a:r>
            <a:r>
              <a:rPr lang="en-GB" sz="2800" b="1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придерживаться</a:t>
            </a:r>
            <a:r>
              <a:rPr lang="en-GB" sz="2800" b="1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следующих</a:t>
            </a:r>
            <a:r>
              <a:rPr lang="en-GB" sz="2800" b="1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правил</a:t>
            </a:r>
            <a:r>
              <a:rPr lang="en-GB" sz="2800" b="1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:</a:t>
            </a:r>
          </a:p>
          <a:p>
            <a:pPr marL="80963" indent="277813">
              <a:lnSpc>
                <a:spcPct val="95000"/>
              </a:lnSpc>
              <a:spcAft>
                <a:spcPts val="750"/>
              </a:spcAft>
              <a:buFont typeface="Wingdings" pitchFamily="2" charset="2"/>
              <a:buChar char="Ø"/>
            </a:pP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Простота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и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доступность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правил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.</a:t>
            </a:r>
          </a:p>
          <a:p>
            <a:pPr marL="80963" indent="277813">
              <a:lnSpc>
                <a:spcPct val="95000"/>
              </a:lnSpc>
              <a:spcAft>
                <a:spcPts val="750"/>
              </a:spcAft>
              <a:buFont typeface="Wingdings" pitchFamily="2" charset="2"/>
              <a:buChar char="Ø"/>
            </a:pP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 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Каждый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ребенок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должен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быть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активным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участником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игры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.</a:t>
            </a:r>
          </a:p>
          <a:p>
            <a:pPr marL="80963" indent="277813">
              <a:lnSpc>
                <a:spcPct val="95000"/>
              </a:lnSpc>
              <a:spcAft>
                <a:spcPts val="750"/>
              </a:spcAft>
              <a:buFont typeface="Wingdings" pitchFamily="2" charset="2"/>
              <a:buChar char="Ø"/>
            </a:pP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 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Исключить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малейшую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возможность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риска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,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угрозы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здоровью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детей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.</a:t>
            </a:r>
          </a:p>
          <a:p>
            <a:pPr marL="80963" indent="277813">
              <a:lnSpc>
                <a:spcPct val="95000"/>
              </a:lnSpc>
              <a:spcAft>
                <a:spcPts val="750"/>
              </a:spcAft>
              <a:buFont typeface="Wingdings" pitchFamily="2" charset="2"/>
              <a:buChar char="Ø"/>
            </a:pP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 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Безопасность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используемого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инвентаря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.</a:t>
            </a:r>
          </a:p>
          <a:p>
            <a:pPr marL="80963" indent="277813">
              <a:lnSpc>
                <a:spcPct val="95000"/>
              </a:lnSpc>
              <a:spcAft>
                <a:spcPts val="750"/>
              </a:spcAft>
              <a:buFont typeface="Wingdings" pitchFamily="2" charset="2"/>
              <a:buChar char="Ø"/>
            </a:pP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 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Игра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не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должна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унижать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достоинства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играющих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.</a:t>
            </a:r>
          </a:p>
          <a:p>
            <a:pPr marL="80963" indent="277813">
              <a:lnSpc>
                <a:spcPct val="95000"/>
              </a:lnSpc>
              <a:spcAft>
                <a:spcPts val="750"/>
              </a:spcAft>
              <a:buFont typeface="Wingdings" pitchFamily="2" charset="2"/>
              <a:buChar char="Ø"/>
            </a:pP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 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При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проведении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нескольких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игр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следует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учитывать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принцип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: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от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трудного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к </a:t>
            </a:r>
            <a:r>
              <a:rPr lang="en-GB" sz="2800" dirty="0" err="1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легкому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, </a:t>
            </a:r>
            <a:r>
              <a:rPr lang="en-GB" sz="2800" dirty="0" smtClean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т</a:t>
            </a:r>
            <a:r>
              <a:rPr lang="en-GB" sz="2800" dirty="0" smtClean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сложного</a:t>
            </a:r>
            <a:r>
              <a:rPr lang="en-GB" sz="2800" dirty="0" smtClean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 </a:t>
            </a:r>
            <a:r>
              <a:rPr lang="en-GB" sz="2800" dirty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к </a:t>
            </a:r>
            <a:r>
              <a:rPr lang="en-GB" sz="2800" dirty="0" err="1" smtClean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простому</a:t>
            </a:r>
            <a:r>
              <a:rPr lang="ru-RU" sz="2800" dirty="0" smtClean="0">
                <a:latin typeface="Times New Roman" pitchFamily="18" charset="0"/>
                <a:ea typeface="Times New Roman;Times New Roman" pitchFamily="16" charset="0"/>
                <a:cs typeface="Times New Roman" pitchFamily="18" charset="0"/>
              </a:rPr>
              <a:t>.</a:t>
            </a:r>
            <a:endParaRPr lang="en-GB" sz="2800" dirty="0">
              <a:latin typeface="Times New Roman" pitchFamily="18" charset="0"/>
              <a:ea typeface="Times New Roman;Times New Roman" pitchFamily="1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214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ыносливость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24088" y="1619597"/>
            <a:ext cx="4464496" cy="5227212"/>
          </a:xfrm>
          <a:solidFill>
            <a:srgbClr val="FFCC66">
              <a:alpha val="6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lnSpc>
                <a:spcPct val="93000"/>
              </a:lnSpc>
              <a:buFont typeface="Wingdings" pitchFamily="2" charset="2"/>
              <a:buChar char="Ø"/>
              <a:tabLst>
                <a:tab pos="4302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ездомный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заяц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3000"/>
              </a:lnSpc>
              <a:buFont typeface="Wingdings" pitchFamily="2" charset="2"/>
              <a:buChar char="Ø"/>
              <a:tabLst>
                <a:tab pos="4302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ай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руку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3000"/>
              </a:lnSpc>
              <a:buFont typeface="Wingdings" pitchFamily="2" charset="2"/>
              <a:buChar char="Ø"/>
              <a:tabLst>
                <a:tab pos="4302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кого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3000"/>
              </a:lnSpc>
              <a:buFont typeface="Wingdings" pitchFamily="2" charset="2"/>
              <a:buChar char="Ø"/>
              <a:tabLst>
                <a:tab pos="4302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ританский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бульдог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3000"/>
              </a:lnSpc>
              <a:buFont typeface="Wingdings" pitchFamily="2" charset="2"/>
              <a:buChar char="Ø"/>
              <a:tabLst>
                <a:tab pos="4302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тандр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3000"/>
              </a:lnSpc>
              <a:buFont typeface="Wingdings" pitchFamily="2" charset="2"/>
              <a:buChar char="Ø"/>
              <a:tabLst>
                <a:tab pos="4302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мена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мест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3000"/>
              </a:lnSpc>
              <a:buFont typeface="Wingdings" pitchFamily="2" charset="2"/>
              <a:buChar char="Ø"/>
              <a:tabLst>
                <a:tab pos="4302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какалки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3000"/>
              </a:lnSpc>
              <a:buFont typeface="Wingdings" pitchFamily="2" charset="2"/>
              <a:buChar char="Ø"/>
              <a:tabLst>
                <a:tab pos="4302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Охотники и утки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75816" y="0"/>
            <a:ext cx="9072562" cy="126365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214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ибкость</a:t>
            </a: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7784" y="1115541"/>
            <a:ext cx="6985346" cy="4032448"/>
          </a:xfrm>
          <a:solidFill>
            <a:srgbClr val="FFCC66">
              <a:alpha val="6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lnSpc>
                <a:spcPct val="93000"/>
              </a:lnSpc>
              <a:buFont typeface="Wingdings" pitchFamily="2" charset="2"/>
              <a:buChar char="Ø"/>
              <a:tabLst>
                <a:tab pos="4302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ередача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мяча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3000"/>
              </a:lnSpc>
              <a:buFont typeface="Wingdings" pitchFamily="2" charset="2"/>
              <a:buChar char="Ø"/>
              <a:tabLst>
                <a:tab pos="4302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ередача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мяча змейкой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3000"/>
              </a:lnSpc>
              <a:buFont typeface="Wingdings" pitchFamily="2" charset="2"/>
              <a:buChar char="Ø"/>
              <a:tabLst>
                <a:tab pos="4302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Эстафета «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уннель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обручей»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3000"/>
              </a:lnSpc>
              <a:buFont typeface="Wingdings" pitchFamily="2" charset="2"/>
              <a:buChar char="Ø"/>
              <a:tabLst>
                <a:tab pos="4302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стафета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гимнастической палкой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3000"/>
              </a:lnSpc>
              <a:buFont typeface="Wingdings" pitchFamily="2" charset="2"/>
              <a:buChar char="Ø"/>
              <a:tabLst>
                <a:tab pos="4302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щерицы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3000"/>
              </a:lnSpc>
              <a:buFont typeface="Wingdings" pitchFamily="2" charset="2"/>
              <a:buChar char="Ø"/>
              <a:tabLst>
                <a:tab pos="4302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етающий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мяч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Для мальчиков\игра мя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296" y="3995861"/>
            <a:ext cx="4536504" cy="330030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Liberation Sans"/>
        <a:ea typeface="Microsoft YaHei"/>
        <a:cs typeface="Microsoft YaHei"/>
      </a:majorFont>
      <a:minorFont>
        <a:latin typeface="Liberation Sans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14313" marR="0" indent="-214313" algn="l" defTabSz="449263" rtl="0" eaLnBrk="1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iberation Sans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14313" marR="0" indent="-214313" algn="l" defTabSz="449263" rtl="0" eaLnBrk="1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iberation Sans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304</Words>
  <Application>Microsoft Office PowerPoint</Application>
  <PresentationFormat>Произвольный</PresentationFormat>
  <Paragraphs>111</Paragraphs>
  <Slides>17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Развитие двигательных  качеств  с помощью игровой деятельности на уроках физической культуры</vt:lpstr>
      <vt:lpstr>Слайд 3</vt:lpstr>
      <vt:lpstr>Слайд 4</vt:lpstr>
      <vt:lpstr>Слайд 5</vt:lpstr>
      <vt:lpstr>Слайд 6</vt:lpstr>
      <vt:lpstr>Слайд 7</vt:lpstr>
      <vt:lpstr>Выносливость</vt:lpstr>
      <vt:lpstr>Гибкость</vt:lpstr>
      <vt:lpstr>Сила</vt:lpstr>
      <vt:lpstr>Быстрота</vt:lpstr>
      <vt:lpstr>Игровая деятельность и ФГОС</vt:lpstr>
      <vt:lpstr>Результаты</vt:lpstr>
      <vt:lpstr>Результаты</vt:lpstr>
      <vt:lpstr>Результаты</vt:lpstr>
      <vt:lpstr>Слайд 16</vt:lpstr>
      <vt:lpstr>Развитие двигательных  качеств  с помощью игровой деятельности на уроках физической культуры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двигательных  качеств с помощью игровой деятельности на уроках физической культуры</dc:title>
  <cp:lastModifiedBy>dell_user</cp:lastModifiedBy>
  <cp:revision>28</cp:revision>
  <dcterms:modified xsi:type="dcterms:W3CDTF">2019-10-11T06:59:34Z</dcterms:modified>
</cp:coreProperties>
</file>