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7D5C-6CA2-4117-9BA4-52F7E8CFC558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6F81-A3FC-49DF-91E8-7B22CD1ABA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242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Назначение басен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Book Antiqua" pitchFamily="18" charset="0"/>
              </a:rPr>
              <a:t>«Когда первобытный человек почувствовал себя человеком, он оглянулся вокруг себя и впервые задумался о мире и о себе. По существу, это были два вопроса: </a:t>
            </a:r>
          </a:p>
          <a:p>
            <a:pPr marL="0" indent="0">
              <a:buNone/>
            </a:pPr>
            <a:r>
              <a:rPr lang="ru-RU" sz="3300" dirty="0">
                <a:latin typeface="Book Antiqua" pitchFamily="18" charset="0"/>
              </a:rPr>
              <a:t>- как устроен мир?</a:t>
            </a:r>
          </a:p>
          <a:p>
            <a:pPr marL="0" indent="0">
              <a:buNone/>
            </a:pPr>
            <a:r>
              <a:rPr lang="ru-RU" sz="3300" dirty="0" smtClean="0">
                <a:latin typeface="Book Antiqua" pitchFamily="18" charset="0"/>
              </a:rPr>
              <a:t>- как </a:t>
            </a:r>
            <a:r>
              <a:rPr lang="ru-RU" sz="3300" dirty="0">
                <a:latin typeface="Book Antiqua" pitchFamily="18" charset="0"/>
              </a:rPr>
              <a:t>должен вести себя в этом мире человек? </a:t>
            </a:r>
            <a:br>
              <a:rPr lang="ru-RU" sz="3300" dirty="0">
                <a:latin typeface="Book Antiqua" pitchFamily="18" charset="0"/>
              </a:rPr>
            </a:br>
            <a:r>
              <a:rPr lang="ru-RU" sz="3300" dirty="0">
                <a:latin typeface="Book Antiqua" pitchFamily="18" charset="0"/>
              </a:rPr>
              <a:t>На первый вопрос он ответил мифом. </a:t>
            </a:r>
          </a:p>
          <a:p>
            <a:pPr marL="0" indent="0">
              <a:buNone/>
            </a:pPr>
            <a:r>
              <a:rPr lang="ru-RU" sz="3300" dirty="0">
                <a:latin typeface="Book Antiqua" pitchFamily="18" charset="0"/>
              </a:rPr>
              <a:t>На второй вопрос – басней» </a:t>
            </a:r>
          </a:p>
          <a:p>
            <a:pPr marL="0" indent="0">
              <a:buNone/>
            </a:pPr>
            <a:r>
              <a:rPr lang="ru-RU" sz="3300" dirty="0">
                <a:latin typeface="Book Antiqua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ru-RU" sz="3300" dirty="0" smtClean="0">
                <a:latin typeface="Book Antiqua" pitchFamily="18" charset="0"/>
              </a:rPr>
              <a:t>                                   </a:t>
            </a:r>
            <a:r>
              <a:rPr lang="ru-RU" sz="3300" dirty="0">
                <a:latin typeface="Book Antiqua" pitchFamily="18" charset="0"/>
              </a:rPr>
              <a:t>(М. Л. Гаспаров «Басни Эзопа») </a:t>
            </a:r>
            <a:br>
              <a:rPr lang="ru-RU" sz="3300" dirty="0">
                <a:latin typeface="Book Antiqua" pitchFamily="18" charset="0"/>
              </a:rPr>
            </a:br>
            <a:endParaRPr lang="ru-RU" sz="3300" dirty="0">
              <a:latin typeface="Book Antiqu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888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536" y="620688"/>
            <a:ext cx="9177535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Скромность</a:t>
            </a:r>
            <a:r>
              <a:rPr lang="ru-RU" dirty="0" smtClean="0">
                <a:latin typeface="Book Antiqua" pitchFamily="18" charset="0"/>
              </a:rPr>
              <a:t> – это черта характера, не требующая к себе пристального </a:t>
            </a:r>
            <a:r>
              <a:rPr lang="ru-RU" dirty="0" smtClean="0">
                <a:latin typeface="Book Antiqua" pitchFamily="18" charset="0"/>
              </a:rPr>
              <a:t>внимания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Самоуверенность</a:t>
            </a:r>
            <a:r>
              <a:rPr lang="ru-RU" dirty="0" smtClean="0">
                <a:latin typeface="Book Antiqua" pitchFamily="18" charset="0"/>
              </a:rPr>
              <a:t> – это преувеличенная уверенность в собственных силах и  самом себе, убеждённость в своём совершенстве и отсутствии ошибок.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Бахвальство </a:t>
            </a:r>
            <a:r>
              <a:rPr lang="ru-RU" dirty="0" smtClean="0">
                <a:latin typeface="Book Antiqua" pitchFamily="18" charset="0"/>
              </a:rPr>
              <a:t>- это самонадеянное хвастовство, преувеличенное восхваление своих сил.</a:t>
            </a:r>
          </a:p>
        </p:txBody>
      </p:sp>
    </p:spTree>
    <p:extLst>
      <p:ext uri="{BB962C8B-B14F-4D97-AF65-F5344CB8AC3E}">
        <p14:creationId xmlns:p14="http://schemas.microsoft.com/office/powerpoint/2010/main" xmlns="" val="171851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Book Antiqua" pitchFamily="18" charset="0"/>
              </a:rPr>
              <a:t>План сравнительного анализа</a:t>
            </a:r>
            <a:endParaRPr lang="ru-RU" sz="40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Book Antiqua" pitchFamily="18" charset="0"/>
              </a:rPr>
              <a:t>1. Тема </a:t>
            </a:r>
            <a:r>
              <a:rPr lang="ru-RU" sz="2800" dirty="0">
                <a:latin typeface="Book Antiqua" pitchFamily="18" charset="0"/>
              </a:rPr>
              <a:t>басни</a:t>
            </a:r>
            <a:r>
              <a:rPr lang="ru-RU" sz="2800" dirty="0" smtClean="0">
                <a:latin typeface="Book Antiqua" pitchFamily="18" charset="0"/>
              </a:rPr>
              <a:t>.</a:t>
            </a:r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2. Герои басни.</a:t>
            </a:r>
          </a:p>
          <a:p>
            <a:pPr marL="0" indent="0">
              <a:buNone/>
            </a:pPr>
            <a:r>
              <a:rPr lang="ru-RU" sz="2800" dirty="0" smtClean="0">
                <a:latin typeface="Book Antiqua" pitchFamily="18" charset="0"/>
              </a:rPr>
              <a:t>3. События</a:t>
            </a:r>
            <a:r>
              <a:rPr lang="ru-RU" sz="2800" dirty="0">
                <a:latin typeface="Book Antiqua" pitchFamily="18" charset="0"/>
              </a:rPr>
              <a:t>, действия героев</a:t>
            </a:r>
            <a:r>
              <a:rPr lang="ru-RU" sz="2800" dirty="0" smtClean="0">
                <a:latin typeface="Book Antiqua" pitchFamily="18" charset="0"/>
              </a:rPr>
              <a:t>.</a:t>
            </a:r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4</a:t>
            </a:r>
            <a:r>
              <a:rPr lang="ru-RU" sz="2800" dirty="0" smtClean="0">
                <a:latin typeface="Book Antiqua" pitchFamily="18" charset="0"/>
              </a:rPr>
              <a:t>. Цель </a:t>
            </a:r>
            <a:r>
              <a:rPr lang="ru-RU" sz="2800" dirty="0">
                <a:latin typeface="Book Antiqua" pitchFamily="18" charset="0"/>
              </a:rPr>
              <a:t>басни</a:t>
            </a:r>
            <a:r>
              <a:rPr lang="ru-RU" sz="2800" dirty="0" smtClean="0">
                <a:latin typeface="Book Antiqua" pitchFamily="18" charset="0"/>
              </a:rPr>
              <a:t>.</a:t>
            </a:r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5. Мораль</a:t>
            </a:r>
            <a:r>
              <a:rPr lang="ru-RU" sz="2800" dirty="0" smtClean="0">
                <a:latin typeface="Book Antiqua" pitchFamily="18" charset="0"/>
              </a:rPr>
              <a:t>.</a:t>
            </a:r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970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08504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Book Antiqua" pitchFamily="18" charset="0"/>
              </a:rPr>
              <a:t>В чём можно увидеть сходство сюжетов басен И. А. Крылова и </a:t>
            </a:r>
            <a:endParaRPr lang="ru-RU" sz="4400" dirty="0" smtClean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Book Antiqua" pitchFamily="18" charset="0"/>
              </a:rPr>
              <a:t>С</a:t>
            </a:r>
            <a:r>
              <a:rPr lang="ru-RU" sz="4400" dirty="0" smtClean="0">
                <a:latin typeface="Book Antiqua" pitchFamily="18" charset="0"/>
              </a:rPr>
              <a:t>. В. Михалкова?</a:t>
            </a:r>
            <a:endParaRPr lang="ru-RU" sz="4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7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Рефлексия: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06" y="1268760"/>
            <a:ext cx="9116393" cy="558924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Что получилось?</a:t>
            </a:r>
          </a:p>
          <a:p>
            <a:r>
              <a:rPr lang="ru-RU" dirty="0" smtClean="0">
                <a:latin typeface="Book Antiqua" pitchFamily="18" charset="0"/>
              </a:rPr>
              <a:t>Что понравилось?</a:t>
            </a:r>
          </a:p>
          <a:p>
            <a:r>
              <a:rPr lang="ru-RU" dirty="0" smtClean="0">
                <a:latin typeface="Book Antiqua" pitchFamily="18" charset="0"/>
              </a:rPr>
              <a:t>Что осталось непонятным?</a:t>
            </a:r>
          </a:p>
          <a:p>
            <a:r>
              <a:rPr lang="ru-RU" dirty="0" smtClean="0">
                <a:latin typeface="Book Antiqua" pitchFamily="18" charset="0"/>
              </a:rPr>
              <a:t>Что ещё хочу узнать, чему научиться?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47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Великие баснописцы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712" y="546916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Эзоп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372" y="546916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Жан Де Лафонтен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2031" y="546915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И. А. Крылов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364" y="1415170"/>
            <a:ext cx="3165955" cy="407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275" y="1421336"/>
            <a:ext cx="3201797" cy="407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172" y="1398974"/>
            <a:ext cx="3177195" cy="409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952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3272" cy="1700808"/>
          </a:xfrm>
        </p:spPr>
        <p:txBody>
          <a:bodyPr>
            <a:noAutofit/>
          </a:bodyPr>
          <a:lstStyle/>
          <a:p>
            <a:r>
              <a:rPr lang="ru-RU" dirty="0">
                <a:latin typeface="Book Antiqua" pitchFamily="18" charset="0"/>
              </a:rPr>
              <a:t>Иван Андреевич Крылов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(1769 – 1844)</a:t>
            </a:r>
            <a:br>
              <a:rPr lang="ru-RU" dirty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23825"/>
            <a:ext cx="4680520" cy="563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68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9139"/>
            <a:ext cx="9144000" cy="645333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Басня</a:t>
            </a:r>
            <a:r>
              <a:rPr lang="ru-RU" sz="2800" dirty="0">
                <a:latin typeface="Book Antiqua" pitchFamily="18" charset="0"/>
              </a:rPr>
              <a:t> – краткий </a:t>
            </a:r>
            <a:r>
              <a:rPr lang="ru-RU" sz="2800" dirty="0" smtClean="0">
                <a:latin typeface="Book Antiqua" pitchFamily="18" charset="0"/>
              </a:rPr>
              <a:t>стихотворный или прозаический </a:t>
            </a:r>
            <a:r>
              <a:rPr lang="ru-RU" sz="2800" dirty="0">
                <a:latin typeface="Book Antiqua" pitchFamily="18" charset="0"/>
              </a:rPr>
              <a:t>рассказ-аллегория нравоучительной направленности</a:t>
            </a:r>
            <a:r>
              <a:rPr lang="ru-RU" sz="2800" dirty="0" smtClean="0">
                <a:latin typeface="Book Antiqu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Мораль</a:t>
            </a:r>
            <a:r>
              <a:rPr lang="ru-RU" sz="2800" dirty="0">
                <a:latin typeface="Book Antiqua" pitchFamily="18" charset="0"/>
              </a:rPr>
              <a:t> – нравственные правила, которым следуют в обществе и домашней жизни (логический, поучительный вывод из чего-нибудь).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Аллегория</a:t>
            </a:r>
            <a:r>
              <a:rPr lang="ru-RU" sz="2800" dirty="0">
                <a:latin typeface="Book Antiqua" pitchFamily="18" charset="0"/>
              </a:rPr>
              <a:t> (в переводе с греческого – иносказание) – изображение человека или иного предмета через другого человека или другой предмет: лиса – хитрый человек, заяц, ягнёнок – беззащитный человек, волк – злой, бессердечный человек.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Олицетворение</a:t>
            </a:r>
            <a:r>
              <a:rPr lang="ru-RU" sz="2800" dirty="0">
                <a:latin typeface="Book Antiqua" pitchFamily="18" charset="0"/>
              </a:rPr>
              <a:t> – присвоение предметам неживой природы свойств живых существ.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94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Book Antiqua" pitchFamily="18" charset="0"/>
              </a:rPr>
              <a:t>Русская басня </a:t>
            </a:r>
            <a:r>
              <a:rPr lang="en-US" sz="5400" dirty="0" smtClean="0">
                <a:latin typeface="Book Antiqua" pitchFamily="18" charset="0"/>
              </a:rPr>
              <a:t>XX </a:t>
            </a:r>
            <a:r>
              <a:rPr lang="ru-RU" sz="5400" dirty="0" smtClean="0">
                <a:latin typeface="Book Antiqua" pitchFamily="18" charset="0"/>
              </a:rPr>
              <a:t>века</a:t>
            </a:r>
            <a:endParaRPr lang="ru-RU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05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7089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Сергей Владимирович Михалков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(1913-2009) -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 поэт, баснописец, драматург и публицист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04864"/>
            <a:ext cx="3352306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34" r="25168"/>
          <a:stretch/>
        </p:blipFill>
        <p:spPr bwMode="auto">
          <a:xfrm>
            <a:off x="3131840" y="2250800"/>
            <a:ext cx="3312368" cy="444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103" y="2250800"/>
            <a:ext cx="2913420" cy="4418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0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Стихотворения С. В. Михалкова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«А что у вас?»;</a:t>
            </a:r>
          </a:p>
          <a:p>
            <a:r>
              <a:rPr lang="ru-RU" dirty="0" smtClean="0">
                <a:latin typeface="Book Antiqua" pitchFamily="18" charset="0"/>
              </a:rPr>
              <a:t>«Мы с приятелем вдвоём»;</a:t>
            </a:r>
          </a:p>
          <a:p>
            <a:r>
              <a:rPr lang="ru-RU" dirty="0" smtClean="0">
                <a:latin typeface="Book Antiqua" pitchFamily="18" charset="0"/>
              </a:rPr>
              <a:t>«Песенка друзей»;</a:t>
            </a:r>
          </a:p>
          <a:p>
            <a:r>
              <a:rPr lang="ru-RU" dirty="0" smtClean="0">
                <a:latin typeface="Book Antiqua" pitchFamily="18" charset="0"/>
              </a:rPr>
              <a:t>«Фома»;</a:t>
            </a:r>
          </a:p>
          <a:p>
            <a:r>
              <a:rPr lang="ru-RU" dirty="0" smtClean="0">
                <a:latin typeface="Book Antiqua" pitchFamily="18" charset="0"/>
              </a:rPr>
              <a:t>«Котята»;</a:t>
            </a:r>
          </a:p>
          <a:p>
            <a:r>
              <a:rPr lang="ru-RU" dirty="0" smtClean="0">
                <a:latin typeface="Book Antiqua" pitchFamily="18" charset="0"/>
              </a:rPr>
              <a:t>«Дядя Стёпа»;</a:t>
            </a:r>
          </a:p>
          <a:p>
            <a:r>
              <a:rPr lang="ru-RU" dirty="0" smtClean="0">
                <a:latin typeface="Book Antiqua" pitchFamily="18" charset="0"/>
              </a:rPr>
              <a:t>«Рисунок»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111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55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Грибы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697" y="908720"/>
            <a:ext cx="5530801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Рос яркий Мухомор среди лесной полянки.</a:t>
            </a: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Бросался всем в глаза его нахальный вид:</a:t>
            </a: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- Смотрите на меня! Заметней нет и не было поганки!</a:t>
            </a: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Ну как же я красив! Красив и ядовит!</a:t>
            </a:r>
          </a:p>
          <a:p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А Белый Гриб в тени под елочкой молчал.</a:t>
            </a: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И потому его никто не замечал...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182" y="3816170"/>
            <a:ext cx="436245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58"/>
          <a:stretch/>
        </p:blipFill>
        <p:spPr bwMode="auto">
          <a:xfrm>
            <a:off x="5220072" y="648455"/>
            <a:ext cx="3923928" cy="3272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522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608" y="404664"/>
            <a:ext cx="9110475" cy="62373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</a:rPr>
              <a:t>Нарисуйте устный портрет персонажей басни С. В. Михалкова «Грибы»;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</a:rPr>
              <a:t>Каков иносказательный смысл басни? Над какими пороками иронизирует баснописец?;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</a:rPr>
              <a:t>Объясните значение слов «скромность», «бахвальство», «самоуверенность»;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</a:rPr>
              <a:t>Приведите примеры пословиц, поговорок, афоризмов о скромности, самоуверенности.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823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400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Назначение басен</vt:lpstr>
      <vt:lpstr>Великие баснописцы</vt:lpstr>
      <vt:lpstr>Иван Андреевич Крылов (1769 – 1844) </vt:lpstr>
      <vt:lpstr>Слайд 4</vt:lpstr>
      <vt:lpstr>Русская басня XX века</vt:lpstr>
      <vt:lpstr>Сергей Владимирович Михалков (1913-2009) -  поэт, баснописец, драматург и публицист </vt:lpstr>
      <vt:lpstr>Стихотворения С. В. Михалкова</vt:lpstr>
      <vt:lpstr>Грибы</vt:lpstr>
      <vt:lpstr>Слайд 9</vt:lpstr>
      <vt:lpstr>Слайд 10</vt:lpstr>
      <vt:lpstr>План сравнительного анализа</vt:lpstr>
      <vt:lpstr>Слайд 12</vt:lpstr>
      <vt:lpstr>Рефлексия: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басня XX века</dc:title>
  <dc:creator>Лена</dc:creator>
  <cp:lastModifiedBy>1</cp:lastModifiedBy>
  <cp:revision>14</cp:revision>
  <dcterms:created xsi:type="dcterms:W3CDTF">2018-10-13T09:22:01Z</dcterms:created>
  <dcterms:modified xsi:type="dcterms:W3CDTF">2018-10-13T12:26:39Z</dcterms:modified>
</cp:coreProperties>
</file>