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2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0;&#1085;&#1080;&#1075;&#1072;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0;&#1085;&#1080;&#1075;&#1072;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vertOverflow="ellipsis" anchor="ctr" anchorCtr="1"/>
          <a:lstStyle/>
          <a:p>
            <a:pPr algn="ctr" defTabSz="914400">
              <a:defRPr lang="zh-CN" sz="2000" b="1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Успешность выполнения, %</a:t>
            </a:r>
          </a:p>
        </c:rich>
      </c:tx>
      <c:layout>
        <c:manualLayout>
          <c:xMode val="edge"/>
          <c:yMode val="edge"/>
          <c:x val="0.41820388280269316"/>
          <c:y val="2.6529924052479118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[Книга1.xls]Лист2!$B$1</c:f>
              <c:strCache>
                <c:ptCount val="1"/>
                <c:pt idx="0">
                  <c:v>Общее понимание текста, ориентация в тексте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[Книга1.xls]Лист2!$A$2:$A$3</c:f>
              <c:strCache>
                <c:ptCount val="2"/>
                <c:pt idx="0">
                  <c:v>на начало года</c:v>
                </c:pt>
                <c:pt idx="1">
                  <c:v>на конец года</c:v>
                </c:pt>
              </c:strCache>
            </c:strRef>
          </c:cat>
          <c:val>
            <c:numRef>
              <c:f>[Книга1.xls]Лист2!$B$2:$B$3</c:f>
              <c:numCache>
                <c:formatCode>General</c:formatCode>
                <c:ptCount val="2"/>
                <c:pt idx="0">
                  <c:v>35</c:v>
                </c:pt>
                <c:pt idx="1">
                  <c:v>45</c:v>
                </c:pt>
              </c:numCache>
            </c:numRef>
          </c:val>
        </c:ser>
        <c:ser>
          <c:idx val="1"/>
          <c:order val="1"/>
          <c:tx>
            <c:strRef>
              <c:f>[Книга1.xls]Лист2!$C$1</c:f>
              <c:strCache>
                <c:ptCount val="1"/>
                <c:pt idx="0">
                  <c:v>Глубокое и детальное понимание содержания и формы текста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[Книга1.xls]Лист2!$A$2:$A$3</c:f>
              <c:strCache>
                <c:ptCount val="2"/>
                <c:pt idx="0">
                  <c:v>на начало года</c:v>
                </c:pt>
                <c:pt idx="1">
                  <c:v>на конец года</c:v>
                </c:pt>
              </c:strCache>
            </c:strRef>
          </c:cat>
          <c:val>
            <c:numRef>
              <c:f>[Книга1.xls]Лист2!$C$2:$C$3</c:f>
              <c:numCache>
                <c:formatCode>General</c:formatCode>
                <c:ptCount val="2"/>
                <c:pt idx="0">
                  <c:v>22</c:v>
                </c:pt>
                <c:pt idx="1">
                  <c:v>37</c:v>
                </c:pt>
              </c:numCache>
            </c:numRef>
          </c:val>
        </c:ser>
        <c:ser>
          <c:idx val="2"/>
          <c:order val="2"/>
          <c:tx>
            <c:strRef>
              <c:f>[Книга1.xls]Лист2!$D$1</c:f>
              <c:strCache>
                <c:ptCount val="1"/>
                <c:pt idx="0">
                  <c:v>Использование информации из текста для различных целей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[Книга1.xls]Лист2!$A$2:$A$3</c:f>
              <c:strCache>
                <c:ptCount val="2"/>
                <c:pt idx="0">
                  <c:v>на начало года</c:v>
                </c:pt>
                <c:pt idx="1">
                  <c:v>на конец года</c:v>
                </c:pt>
              </c:strCache>
            </c:strRef>
          </c:cat>
          <c:val>
            <c:numRef>
              <c:f>[Книга1.xls]Лист2!$D$2:$D$3</c:f>
              <c:numCache>
                <c:formatCode>General</c:formatCode>
                <c:ptCount val="2"/>
                <c:pt idx="0">
                  <c:v>29</c:v>
                </c:pt>
                <c:pt idx="1">
                  <c:v>34</c:v>
                </c:pt>
              </c:numCache>
            </c:numRef>
          </c:val>
        </c:ser>
        <c:gapWidth val="219"/>
        <c:overlap val="-27"/>
        <c:axId val="53320320"/>
        <c:axId val="53698944"/>
      </c:barChart>
      <c:catAx>
        <c:axId val="533203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0" vertOverflow="ellipsis" horzOverflow="overflow" vert="horz" wrap="square" anchor="ctr" anchorCtr="1"/>
          <a:lstStyle/>
          <a:p>
            <a:pPr>
              <a:defRPr lang="zh-CN"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698944"/>
        <c:crosses val="autoZero"/>
        <c:auto val="1"/>
        <c:lblAlgn val="ctr"/>
        <c:lblOffset val="100"/>
        <c:tickMarkSkip val="1"/>
      </c:catAx>
      <c:valAx>
        <c:axId val="536989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32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horzOverflow="overflow" vert="horz" wrap="square" anchor="ctr" anchorCtr="1"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 rot="0" spcFirstLastPara="0" vertOverflow="ellipsis" horzOverflow="overflow" vert="horz" wrap="square" anchor="ctr" anchorCtr="1"/>
          <a:lstStyle/>
          <a:p>
            <a:pPr>
              <a:defRPr sz="1600"/>
            </a:pPr>
            <a:endParaRPr lang="ru-RU"/>
          </a:p>
        </c:txPr>
      </c:legendEntry>
      <c:legendEntry>
        <c:idx val="2"/>
        <c:txPr>
          <a:bodyPr rot="0" spcFirstLastPara="0" vertOverflow="ellipsis" horzOverflow="overflow" vert="horz" wrap="square" anchor="ctr" anchorCtr="1"/>
          <a:lstStyle/>
          <a:p>
            <a:pPr>
              <a:defRPr sz="1600"/>
            </a:pPr>
            <a:endParaRPr lang="ru-RU"/>
          </a:p>
        </c:txPr>
      </c:legendEntry>
      <c:layout/>
      <c:spPr>
        <a:noFill/>
        <a:ln>
          <a:noFill/>
        </a:ln>
        <a:effectLst/>
      </c:spPr>
      <c:txPr>
        <a:bodyPr rot="0" spcFirstLastPara="0" vertOverflow="ellipsis" horzOverflow="overflow" vert="horz" wrap="square" anchor="ctr" anchorCtr="1"/>
        <a:lstStyle/>
        <a:p>
          <a:pPr>
            <a:defRPr lang="zh-CN" sz="16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 rot="0" spcFirstLastPara="0" vertOverflow="ellipsis" horzOverflow="overflow" vert="horz" wrap="square" anchor="ctr" anchorCtr="1"/>
    <a:lstStyle/>
    <a:p>
      <a:pPr>
        <a:defRPr lang="ru-RU" sz="1000" kern="1200">
          <a:solidFill>
            <a:schemeClr val="tx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vertOverflow="ellipsis" anchor="ctr" anchorCtr="1"/>
          <a:lstStyle/>
          <a:p>
            <a:pPr algn="ctr" defTabSz="914400">
              <a:defRPr lang="zh-CN" sz="2000" b="1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Уровень достижения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[Книга1.xls]Лист3!$A$2</c:f>
              <c:strCache>
                <c:ptCount val="1"/>
                <c:pt idx="0">
                  <c:v>на начало года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[Книга1.xls]Лист3!$B$1:$E$1</c:f>
              <c:strCache>
                <c:ptCount val="4"/>
                <c:pt idx="0">
                  <c:v>Недостаточный</c:v>
                </c:pt>
                <c:pt idx="1">
                  <c:v>Пониженный</c:v>
                </c:pt>
                <c:pt idx="2">
                  <c:v>Базовый</c:v>
                </c:pt>
                <c:pt idx="3">
                  <c:v>Повышеный</c:v>
                </c:pt>
              </c:strCache>
            </c:strRef>
          </c:cat>
          <c:val>
            <c:numRef>
              <c:f>[Книга1.xls]Лист3!$B$2:$E$2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[Книга1.xls]Лист3!$A$3</c:f>
              <c:strCache>
                <c:ptCount val="1"/>
                <c:pt idx="0">
                  <c:v>на конец года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[Книга1.xls]Лист3!$B$1:$E$1</c:f>
              <c:strCache>
                <c:ptCount val="4"/>
                <c:pt idx="0">
                  <c:v>Недостаточный</c:v>
                </c:pt>
                <c:pt idx="1">
                  <c:v>Пониженный</c:v>
                </c:pt>
                <c:pt idx="2">
                  <c:v>Базовый</c:v>
                </c:pt>
                <c:pt idx="3">
                  <c:v>Повышеный</c:v>
                </c:pt>
              </c:strCache>
            </c:strRef>
          </c:cat>
          <c:val>
            <c:numRef>
              <c:f>[Книга1.xls]Лист3!$B$3:$E$3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gapWidth val="219"/>
        <c:overlap val="-27"/>
        <c:axId val="75367552"/>
        <c:axId val="75653888"/>
      </c:barChart>
      <c:catAx>
        <c:axId val="753675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653888"/>
        <c:crosses val="autoZero"/>
        <c:auto val="1"/>
        <c:lblAlgn val="ctr"/>
        <c:lblOffset val="100"/>
        <c:tickMarkSkip val="1"/>
      </c:catAx>
      <c:valAx>
        <c:axId val="756538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vertOverflow="ellipsis" anchor="ctr" anchorCtr="1"/>
              <a:lstStyle/>
              <a:p>
                <a:pPr algn="ctr" defTabSz="914400">
                  <a:defRPr lang="zh-CN" sz="1400" b="1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sz="1400" b="1" i="0" u="none" strike="noStrike" kern="1200" cap="none" normalizeH="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n-lt"/>
                    <a:ea typeface="+mn-ea"/>
                    <a:cs typeface="+mn-cs"/>
                  </a:rPr>
                  <a:t>количество обучающихся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36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horzOverflow="overflow" vert="horz" wrap="square" anchor="ctr" anchorCtr="1"/>
          <a:lstStyle/>
          <a:p>
            <a:pPr>
              <a:defRPr sz="1400" b="1"/>
            </a:pPr>
            <a:endParaRPr lang="ru-RU"/>
          </a:p>
        </c:txPr>
      </c:legendEntry>
      <c:legendEntry>
        <c:idx val="1"/>
        <c:txPr>
          <a:bodyPr rot="0" spcFirstLastPara="0" vertOverflow="ellipsis" horzOverflow="overflow" vert="horz" wrap="square" anchor="ctr" anchorCtr="1"/>
          <a:lstStyle/>
          <a:p>
            <a:pPr>
              <a:defRPr sz="1400" b="1"/>
            </a:pPr>
            <a:endParaRPr lang="ru-RU"/>
          </a:p>
        </c:txPr>
      </c:legendEntry>
      <c:layout/>
      <c:spPr>
        <a:noFill/>
        <a:ln>
          <a:noFill/>
        </a:ln>
        <a:effectLst/>
      </c:spPr>
      <c:txPr>
        <a:bodyPr rot="0" spcFirstLastPara="0" vertOverflow="ellipsis" horzOverflow="overflow" vert="horz" wrap="square" anchor="ctr" anchorCtr="1"/>
        <a:lstStyle/>
        <a:p>
          <a:pPr>
            <a:defRPr lang="zh-CN" sz="1400" b="1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 rot="0" spcFirstLastPara="0" vertOverflow="ellipsis" horzOverflow="overflow" vert="horz" wrap="square" anchor="ctr" anchorCtr="1"/>
    <a:lstStyle/>
    <a:p>
      <a:pPr>
        <a:defRPr lang="ru-RU" sz="1000" kern="1200">
          <a:solidFill>
            <a:schemeClr val="tx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0492DC-C084-43F0-952B-A20DE092C793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3964B1-92F7-436C-8101-1EBF06EF71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92DC-C084-43F0-952B-A20DE092C793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64B1-92F7-436C-8101-1EBF06EF71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92DC-C084-43F0-952B-A20DE092C793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64B1-92F7-436C-8101-1EBF06EF71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0492DC-C084-43F0-952B-A20DE092C793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3964B1-92F7-436C-8101-1EBF06EF71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0492DC-C084-43F0-952B-A20DE092C793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3964B1-92F7-436C-8101-1EBF06EF71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92DC-C084-43F0-952B-A20DE092C793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64B1-92F7-436C-8101-1EBF06EF715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92DC-C084-43F0-952B-A20DE092C793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64B1-92F7-436C-8101-1EBF06EF715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0492DC-C084-43F0-952B-A20DE092C793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3964B1-92F7-436C-8101-1EBF06EF715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92DC-C084-43F0-952B-A20DE092C793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64B1-92F7-436C-8101-1EBF06EF71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0492DC-C084-43F0-952B-A20DE092C793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3964B1-92F7-436C-8101-1EBF06EF715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0492DC-C084-43F0-952B-A20DE092C793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3964B1-92F7-436C-8101-1EBF06EF715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0492DC-C084-43F0-952B-A20DE092C793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3964B1-92F7-436C-8101-1EBF06EF71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357298"/>
            <a:ext cx="6557954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Использование технологии РКМЧП на уроках литературы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929066"/>
            <a:ext cx="6343672" cy="1752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Масловская Надежда Сергеевна, </a:t>
            </a:r>
          </a:p>
          <a:p>
            <a:pPr algn="l"/>
            <a:r>
              <a:rPr lang="ru-RU" dirty="0" smtClean="0"/>
              <a:t>учитель русского языка и литературы </a:t>
            </a:r>
          </a:p>
          <a:p>
            <a:pPr algn="l"/>
            <a:r>
              <a:rPr lang="ru-RU" dirty="0" smtClean="0"/>
              <a:t>МОУ Любимской СОШ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Пример. </a:t>
            </a:r>
            <a:r>
              <a:rPr lang="ru-RU" dirty="0" err="1" smtClean="0"/>
              <a:t>Верные-неверные</a:t>
            </a:r>
            <a:r>
              <a:rPr lang="ru-RU" dirty="0" smtClean="0"/>
              <a:t> утверждения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9144000" cy="50006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/>
              <a:t>Биография А.С. Пушкина</a:t>
            </a:r>
            <a:r>
              <a:rPr lang="ru-RU" sz="2800" b="1" dirty="0"/>
              <a:t> </a:t>
            </a:r>
          </a:p>
          <a:p>
            <a:r>
              <a:rPr lang="ru-RU" sz="2800" dirty="0" smtClean="0"/>
              <a:t>Пушкин родился до Отечественной войны 1812 г. в г. Санкт-Петербурге</a:t>
            </a:r>
          </a:p>
          <a:p>
            <a:r>
              <a:rPr lang="ru-RU" sz="2800" dirty="0" smtClean="0"/>
              <a:t>Он получил образование в Царскосельском лицее</a:t>
            </a:r>
          </a:p>
          <a:p>
            <a:r>
              <a:rPr lang="ru-RU" sz="2800" dirty="0" smtClean="0"/>
              <a:t>Александр Сергеевич служил секретарем в суде</a:t>
            </a:r>
          </a:p>
          <a:p>
            <a:r>
              <a:rPr lang="ru-RU" sz="2800" dirty="0" smtClean="0"/>
              <a:t>Написал поэму «Бородино»</a:t>
            </a:r>
          </a:p>
          <a:p>
            <a:r>
              <a:rPr lang="ru-RU" sz="2800" dirty="0" smtClean="0"/>
              <a:t>Погиб от тяжелой раны, полученной на дуэли.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altLang="en-US" sz="2800" dirty="0">
                <a:latin typeface="Arial" pitchFamily="34" charset="0"/>
                <a:cs typeface="Arial" pitchFamily="34" charset="0"/>
              </a:rPr>
              <a:t>Р</a:t>
            </a:r>
            <a:r>
              <a:rPr lang="ru-RU" altLang="en-US" sz="2800" dirty="0" smtClean="0">
                <a:latin typeface="Arial" pitchFamily="34" charset="0"/>
                <a:cs typeface="Arial" pitchFamily="34" charset="0"/>
              </a:rPr>
              <a:t>езультаты </a:t>
            </a:r>
            <a:r>
              <a:rPr lang="ru-RU" altLang="en-US" sz="2800" dirty="0" err="1" smtClean="0"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en-US" sz="2800" dirty="0" err="1" smtClean="0"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altLang="en-US" sz="2800" dirty="0" smtClean="0">
                <a:latin typeface="Arial" pitchFamily="34" charset="0"/>
                <a:cs typeface="Arial" pitchFamily="34" charset="0"/>
              </a:rPr>
              <a:t> результатов (смысловое чтение и умение работать с информацией)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Замещающее 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643050"/>
          <a:ext cx="835824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altLang="en-US" sz="2800" dirty="0">
                <a:latin typeface="Arial" pitchFamily="34" charset="0"/>
                <a:cs typeface="Arial" pitchFamily="34" charset="0"/>
              </a:rPr>
              <a:t>Р</a:t>
            </a:r>
            <a:r>
              <a:rPr lang="ru-RU" altLang="en-US" sz="2800" dirty="0" smtClean="0">
                <a:latin typeface="Arial" pitchFamily="34" charset="0"/>
                <a:cs typeface="Arial" pitchFamily="34" charset="0"/>
              </a:rPr>
              <a:t>езультаты </a:t>
            </a:r>
            <a:r>
              <a:rPr lang="ru-RU" altLang="en-US" sz="2800" dirty="0" err="1" smtClean="0"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en-US" sz="2800" dirty="0" err="1" smtClean="0"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altLang="en-US" sz="2800" dirty="0" smtClean="0">
                <a:latin typeface="Arial" pitchFamily="34" charset="0"/>
                <a:cs typeface="Arial" pitchFamily="34" charset="0"/>
              </a:rPr>
              <a:t> результатов (смысловое чтение и умение работать с информацией)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Замещающее 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14282" y="1643050"/>
          <a:ext cx="857256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использования РКМЧП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000232" y="1571612"/>
            <a:ext cx="5286412" cy="4873752"/>
          </a:xfrm>
        </p:spPr>
        <p:txBody>
          <a:bodyPr/>
          <a:lstStyle/>
          <a:p>
            <a:r>
              <a:rPr lang="ru-RU" dirty="0" smtClean="0"/>
              <a:t>Повысилась заинтересованность к литературе</a:t>
            </a:r>
          </a:p>
          <a:p>
            <a:r>
              <a:rPr lang="ru-RU" dirty="0" smtClean="0"/>
              <a:t>Улучшилась успеваемость</a:t>
            </a:r>
          </a:p>
          <a:p>
            <a:r>
              <a:rPr lang="ru-RU" dirty="0" smtClean="0"/>
              <a:t>Дети стали более самостоятельными, активными, общительными</a:t>
            </a:r>
          </a:p>
          <a:p>
            <a:r>
              <a:rPr lang="ru-RU" dirty="0" smtClean="0"/>
              <a:t>Повысился 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УУД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Использование технологии РКМЧП на уроках литературы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929066"/>
            <a:ext cx="7272366" cy="1752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Масловская Надежда Сергеевна, </a:t>
            </a:r>
          </a:p>
          <a:p>
            <a:pPr algn="l"/>
            <a:r>
              <a:rPr lang="ru-RU" dirty="0" smtClean="0"/>
              <a:t>учитель русского языка и литературы МОУ Любимской СОШ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582726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Цель</a:t>
            </a:r>
            <a:r>
              <a:rPr lang="ru-RU" sz="2800" dirty="0" smtClean="0"/>
              <a:t>: описание опыта работы по формированию УУД у обучающихся с ОВЗ </a:t>
            </a:r>
            <a:br>
              <a:rPr lang="ru-RU" sz="2800" dirty="0" smtClean="0"/>
            </a:br>
            <a:r>
              <a:rPr lang="ru-RU" sz="2800" dirty="0" smtClean="0"/>
              <a:t>в 5-6 класса на уроках литературы средствами технологии РКМЧП.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214554"/>
            <a:ext cx="8229600" cy="4125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Задачи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Описать сущность технологии РКМЧП.</a:t>
            </a:r>
          </a:p>
          <a:p>
            <a:r>
              <a:rPr lang="ru-RU" dirty="0" smtClean="0"/>
              <a:t>Определить и апробировать приемы РКМЧП на уроках литературы в 5-6 классе с обучающимися с ОВЗ.</a:t>
            </a:r>
          </a:p>
          <a:p>
            <a:r>
              <a:rPr lang="ru-RU" dirty="0" smtClean="0"/>
              <a:t>Проанализировать влияние использования РКМЧП на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результаты (смысловое чтение и умение работать с информацией).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критического мышления через чтение и письмо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14546" y="1928802"/>
            <a:ext cx="5114932" cy="398304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Структура технологии: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Стадия вызова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Стадия осмысления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Стадия рефлексии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стадии вызова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Верные-неверные</a:t>
            </a:r>
            <a:r>
              <a:rPr lang="ru-RU" dirty="0" smtClean="0"/>
              <a:t> утверждения</a:t>
            </a:r>
          </a:p>
          <a:p>
            <a:r>
              <a:rPr lang="ru-RU" dirty="0" smtClean="0"/>
              <a:t>Корзина идей</a:t>
            </a:r>
          </a:p>
          <a:p>
            <a:r>
              <a:rPr lang="ru-RU" dirty="0" smtClean="0"/>
              <a:t>Кластер</a:t>
            </a:r>
          </a:p>
          <a:p>
            <a:r>
              <a:rPr lang="ru-RU" dirty="0" smtClean="0"/>
              <a:t>Дерево предсказаний</a:t>
            </a:r>
          </a:p>
          <a:p>
            <a:r>
              <a:rPr lang="ru-RU" dirty="0" smtClean="0"/>
              <a:t>Ассоциация</a:t>
            </a:r>
          </a:p>
          <a:p>
            <a:r>
              <a:rPr lang="ru-RU" dirty="0" smtClean="0"/>
              <a:t>Перепутанные логические цепочки</a:t>
            </a:r>
          </a:p>
          <a:p>
            <a:r>
              <a:rPr lang="ru-RU" dirty="0" smtClean="0"/>
              <a:t>Таблица «З-Х-У»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Пример. </a:t>
            </a:r>
            <a:r>
              <a:rPr lang="ru-RU" dirty="0" err="1" smtClean="0"/>
              <a:t>Верные-неверные</a:t>
            </a:r>
            <a:r>
              <a:rPr lang="ru-RU" dirty="0" smtClean="0"/>
              <a:t> утверждения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501122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+mj-lt"/>
                <a:cs typeface="Arial" pitchFamily="34" charset="0"/>
              </a:rPr>
              <a:t>   Тема «</a:t>
            </a:r>
            <a:r>
              <a:rPr lang="ru-RU" b="1" i="1" u="sng" dirty="0" smtClean="0">
                <a:latin typeface="+mj-lt"/>
                <a:cs typeface="Arial" pitchFamily="34" charset="0"/>
              </a:rPr>
              <a:t>Басни И.А.Крылова»</a:t>
            </a:r>
            <a:r>
              <a:rPr lang="ru-RU" dirty="0">
                <a:latin typeface="+mj-lt"/>
                <a:cs typeface="Arial" pitchFamily="34" charset="0"/>
              </a:rPr>
              <a:t> </a:t>
            </a:r>
            <a:r>
              <a:rPr lang="ru-RU" dirty="0" smtClean="0">
                <a:latin typeface="+mj-lt"/>
                <a:cs typeface="Arial" pitchFamily="34" charset="0"/>
              </a:rPr>
              <a:t>. Игра</a:t>
            </a:r>
            <a:r>
              <a:rPr lang="ru-RU" dirty="0">
                <a:latin typeface="+mj-lt"/>
                <a:cs typeface="Arial" pitchFamily="34" charset="0"/>
              </a:rPr>
              <a:t> </a:t>
            </a:r>
            <a:r>
              <a:rPr lang="ru-RU" b="1" dirty="0">
                <a:latin typeface="+mj-lt"/>
                <a:cs typeface="Arial" pitchFamily="34" charset="0"/>
              </a:rPr>
              <a:t>"Верите ли вы, что...".</a:t>
            </a:r>
            <a:r>
              <a:rPr lang="ru-RU" dirty="0">
                <a:latin typeface="+mj-lt"/>
                <a:cs typeface="Arial" pitchFamily="34" charset="0"/>
              </a:rPr>
              <a:t> </a:t>
            </a:r>
          </a:p>
          <a:p>
            <a:r>
              <a:rPr lang="ru-RU" dirty="0" smtClean="0">
                <a:latin typeface="+mj-lt"/>
                <a:cs typeface="Arial" pitchFamily="34" charset="0"/>
              </a:rPr>
              <a:t>Басня </a:t>
            </a:r>
            <a:r>
              <a:rPr lang="ru-RU" dirty="0">
                <a:latin typeface="+mj-lt"/>
                <a:cs typeface="Arial" pitchFamily="34" charset="0"/>
              </a:rPr>
              <a:t>– это короткий рассказ, в котором действуют растения, животные, вещи, а подразумеваются люди, их поступки.</a:t>
            </a:r>
          </a:p>
          <a:p>
            <a:r>
              <a:rPr lang="ru-RU" dirty="0">
                <a:latin typeface="+mj-lt"/>
                <a:cs typeface="Arial" pitchFamily="34" charset="0"/>
              </a:rPr>
              <a:t>В</a:t>
            </a:r>
            <a:r>
              <a:rPr lang="ru-RU" dirty="0" smtClean="0">
                <a:latin typeface="+mj-lt"/>
                <a:cs typeface="Arial" pitchFamily="34" charset="0"/>
              </a:rPr>
              <a:t> </a:t>
            </a:r>
            <a:r>
              <a:rPr lang="ru-RU" dirty="0">
                <a:latin typeface="+mj-lt"/>
                <a:cs typeface="Arial" pitchFamily="34" charset="0"/>
              </a:rPr>
              <a:t>баснях высмеиваются достоинства людей.</a:t>
            </a:r>
          </a:p>
          <a:p>
            <a:r>
              <a:rPr lang="ru-RU" dirty="0">
                <a:latin typeface="+mj-lt"/>
                <a:cs typeface="Arial" pitchFamily="34" charset="0"/>
              </a:rPr>
              <a:t>М</a:t>
            </a:r>
            <a:r>
              <a:rPr lang="ru-RU" dirty="0" smtClean="0">
                <a:latin typeface="+mj-lt"/>
                <a:cs typeface="Arial" pitchFamily="34" charset="0"/>
              </a:rPr>
              <a:t>ораль </a:t>
            </a:r>
            <a:r>
              <a:rPr lang="ru-RU" dirty="0">
                <a:latin typeface="+mj-lt"/>
                <a:cs typeface="Arial" pitchFamily="34" charset="0"/>
              </a:rPr>
              <a:t>в басне может быть пословицей.</a:t>
            </a:r>
          </a:p>
          <a:p>
            <a:r>
              <a:rPr lang="ru-RU" dirty="0">
                <a:latin typeface="+mj-lt"/>
                <a:cs typeface="Arial" pitchFamily="34" charset="0"/>
              </a:rPr>
              <a:t>П</a:t>
            </a:r>
            <a:r>
              <a:rPr lang="ru-RU" dirty="0" smtClean="0">
                <a:latin typeface="+mj-lt"/>
                <a:cs typeface="Arial" pitchFamily="34" charset="0"/>
              </a:rPr>
              <a:t>ервые </a:t>
            </a:r>
            <a:r>
              <a:rPr lang="ru-RU" dirty="0">
                <a:latin typeface="+mj-lt"/>
                <a:cs typeface="Arial" pitchFamily="34" charset="0"/>
              </a:rPr>
              <a:t>басни возникли 2500 лет назад.</a:t>
            </a:r>
          </a:p>
          <a:p>
            <a:r>
              <a:rPr lang="ru-RU" dirty="0">
                <a:latin typeface="+mj-lt"/>
                <a:cs typeface="Arial" pitchFamily="34" charset="0"/>
              </a:rPr>
              <a:t>И</a:t>
            </a:r>
            <a:r>
              <a:rPr lang="ru-RU" dirty="0" smtClean="0">
                <a:latin typeface="+mj-lt"/>
                <a:cs typeface="Arial" pitchFamily="34" charset="0"/>
              </a:rPr>
              <a:t>.А.Крылову </a:t>
            </a:r>
            <a:r>
              <a:rPr lang="ru-RU" dirty="0">
                <a:latin typeface="+mj-lt"/>
                <a:cs typeface="Arial" pitchFamily="34" charset="0"/>
              </a:rPr>
              <a:t>и героям его басен поставлен памятник.</a:t>
            </a:r>
          </a:p>
          <a:p>
            <a:r>
              <a:rPr lang="ru-RU" dirty="0">
                <a:latin typeface="+mj-lt"/>
                <a:cs typeface="Arial" pitchFamily="34" charset="0"/>
              </a:rPr>
              <a:t>Б</a:t>
            </a:r>
            <a:r>
              <a:rPr lang="ru-RU" dirty="0" smtClean="0">
                <a:latin typeface="+mj-lt"/>
                <a:cs typeface="Arial" pitchFamily="34" charset="0"/>
              </a:rPr>
              <a:t>аснописец </a:t>
            </a:r>
            <a:r>
              <a:rPr lang="ru-RU" dirty="0">
                <a:latin typeface="+mj-lt"/>
                <a:cs typeface="Arial" pitchFamily="34" charset="0"/>
              </a:rPr>
              <a:t>– писатель, который сочиняет басни.</a:t>
            </a:r>
          </a:p>
          <a:p>
            <a:r>
              <a:rPr lang="ru-RU" dirty="0">
                <a:latin typeface="+mj-lt"/>
                <a:cs typeface="Arial" pitchFamily="34" charset="0"/>
              </a:rPr>
              <a:t>Б</a:t>
            </a:r>
            <a:r>
              <a:rPr lang="ru-RU" dirty="0" smtClean="0">
                <a:latin typeface="+mj-lt"/>
                <a:cs typeface="Arial" pitchFamily="34" charset="0"/>
              </a:rPr>
              <a:t>асня </a:t>
            </a:r>
            <a:r>
              <a:rPr lang="ru-RU" dirty="0">
                <a:latin typeface="+mj-lt"/>
                <a:cs typeface="Arial" pitchFamily="34" charset="0"/>
              </a:rPr>
              <a:t>может быть в прозаической и стихотворной форме</a:t>
            </a:r>
            <a:r>
              <a:rPr lang="ru-RU" dirty="0" smtClean="0">
                <a:latin typeface="+mj-lt"/>
                <a:cs typeface="Arial" pitchFamily="34" charset="0"/>
              </a:rPr>
              <a:t>.</a:t>
            </a:r>
            <a:endParaRPr lang="ru-RU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Пример. Кластер</a:t>
            </a:r>
            <a:endParaRPr lang="ru-RU" dirty="0"/>
          </a:p>
        </p:txBody>
      </p:sp>
      <p:pic>
        <p:nvPicPr>
          <p:cNvPr id="1039" name="Picture 15" descr="C:\Documents and Settings\Владелец\Рабочий стол\img5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486804" y="-701042"/>
            <a:ext cx="6000769" cy="8545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Пример. Сводная таблица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785926"/>
          <a:ext cx="8114443" cy="4533165"/>
        </p:xfrm>
        <a:graphic>
          <a:graphicData uri="http://schemas.openxmlformats.org/drawingml/2006/table">
            <a:tbl>
              <a:tblPr/>
              <a:tblGrid>
                <a:gridCol w="3531435"/>
                <a:gridCol w="1955304"/>
                <a:gridCol w="2627704"/>
              </a:tblGrid>
              <a:tr h="966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/>
                        </a:rPr>
                        <a:t>Сравни</a:t>
                      </a:r>
                      <a:r>
                        <a:rPr lang="ru-RU" sz="3200" baseline="0" dirty="0" smtClean="0">
                          <a:latin typeface="Times New Roman"/>
                        </a:rPr>
                        <a:t> героев</a:t>
                      </a:r>
                      <a:endParaRPr lang="ru-RU" sz="32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>
                          <a:latin typeface="Times New Roman"/>
                        </a:rPr>
                        <a:t>Жилин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>
                          <a:latin typeface="Times New Roman"/>
                        </a:rPr>
                        <a:t>Костылин</a:t>
                      </a:r>
                      <a:endParaRPr lang="ru-RU" sz="32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464">
                <a:tc rowSpan="3">
                  <a:txBody>
                    <a:bodyPr/>
                    <a:lstStyle/>
                    <a:p>
                      <a:pPr marL="514350" marR="0" indent="-5143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3200" smtClean="0">
                          <a:latin typeface="Times New Roman"/>
                        </a:rPr>
                        <a:t>Встреча</a:t>
                      </a:r>
                    </a:p>
                    <a:p>
                      <a:pPr marL="514350" marR="0" indent="-5143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smtClean="0">
                        <a:latin typeface="Times New Roman"/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smtClean="0">
                          <a:latin typeface="Times New Roman"/>
                        </a:rPr>
                        <a:t>2. Поведение в плену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smtClean="0">
                        <a:latin typeface="Times New Roman"/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smtClean="0">
                          <a:latin typeface="Times New Roman"/>
                        </a:rPr>
                        <a:t>3. Побег (первый)</a:t>
                      </a:r>
                      <a:endParaRPr lang="ru-RU" sz="32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28596" y="1071546"/>
            <a:ext cx="8229600" cy="571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Л.Н. Толстой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«Кавказский пленник»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стадии рефлексии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endParaRPr lang="ru-RU" dirty="0" smtClean="0"/>
          </a:p>
          <a:p>
            <a:r>
              <a:rPr lang="ru-RU" dirty="0" smtClean="0"/>
              <a:t>Кластер</a:t>
            </a:r>
          </a:p>
          <a:p>
            <a:r>
              <a:rPr lang="ru-RU" dirty="0" smtClean="0"/>
              <a:t>Пятиминутное эссе</a:t>
            </a:r>
          </a:p>
          <a:p>
            <a:r>
              <a:rPr lang="ru-RU" dirty="0" smtClean="0"/>
              <a:t>Перепутанные логические цепочки</a:t>
            </a:r>
          </a:p>
          <a:p>
            <a:r>
              <a:rPr lang="ru-RU" dirty="0" err="1" smtClean="0"/>
              <a:t>Верные-неверные</a:t>
            </a:r>
            <a:r>
              <a:rPr lang="ru-RU" dirty="0" smtClean="0"/>
              <a:t> утверждение</a:t>
            </a:r>
          </a:p>
          <a:p>
            <a:r>
              <a:rPr lang="ru-RU" dirty="0" smtClean="0"/>
              <a:t>Продолжи предложение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Пример. </a:t>
            </a:r>
            <a:r>
              <a:rPr lang="ru-RU" dirty="0" err="1" smtClean="0"/>
              <a:t>Синквейн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428736"/>
          <a:ext cx="8501122" cy="5429264"/>
        </p:xfrm>
        <a:graphic>
          <a:graphicData uri="http://schemas.openxmlformats.org/drawingml/2006/table">
            <a:tbl>
              <a:tblPr/>
              <a:tblGrid>
                <a:gridCol w="4071966"/>
                <a:gridCol w="4429156"/>
              </a:tblGrid>
              <a:tr h="5429264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  <a:tabLst>
                          <a:tab pos="588645" algn="l"/>
                        </a:tabLst>
                      </a:pPr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Костылин</a:t>
                      </a:r>
                      <a:endParaRPr lang="ru-RU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l">
                        <a:buFont typeface="+mj-lt"/>
                        <a:buAutoNum type="arabicPeriod"/>
                        <a:tabLst>
                          <a:tab pos="588645" algn="l"/>
                        </a:tabLst>
                      </a:pP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l">
                        <a:buFont typeface="+mj-lt"/>
                        <a:buAutoNum type="arabicPeriod"/>
                        <a:tabLst>
                          <a:tab pos="588645" algn="l"/>
                        </a:tabLst>
                      </a:pPr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слабый, 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трусливый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  <a:tabLst>
                          <a:tab pos="588645" algn="l"/>
                        </a:tabLst>
                      </a:pP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l">
                        <a:buFont typeface="+mj-lt"/>
                        <a:buAutoNum type="arabicPeriod"/>
                        <a:tabLst>
                          <a:tab pos="588645" algn="l"/>
                        </a:tabLst>
                      </a:pPr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боится, страдает, 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стонет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  <a:tabLst>
                          <a:tab pos="588645" algn="l"/>
                        </a:tabLst>
                      </a:pP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l">
                        <a:buFont typeface="+mj-lt"/>
                        <a:buAutoNum type="arabicPeriod"/>
                        <a:tabLst>
                          <a:tab pos="588645" algn="l"/>
                        </a:tabLst>
                      </a:pPr>
                      <a:r>
                        <a:rPr lang="ru-RU" sz="2800" dirty="0" err="1">
                          <a:latin typeface="Arial" pitchFamily="34" charset="0"/>
                          <a:cs typeface="Arial" pitchFamily="34" charset="0"/>
                        </a:rPr>
                        <a:t>Костылин</a:t>
                      </a:r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 – личность 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слабохарактерная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  <a:tabLst>
                          <a:tab pos="588645" algn="l"/>
                        </a:tabLst>
                      </a:pP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l">
                        <a:buFont typeface="+mj-lt"/>
                        <a:buAutoNum type="arabicPeriod"/>
                        <a:tabLst>
                          <a:tab pos="588645" algn="l"/>
                        </a:tabLst>
                      </a:pPr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пленник, трус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1. Жилин</a:t>
                      </a:r>
                    </a:p>
                    <a:p>
                      <a:pPr marL="0" indent="0" algn="l"/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/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2. выносливый, 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мужественный</a:t>
                      </a:r>
                    </a:p>
                    <a:p>
                      <a:pPr marL="0" indent="0" algn="l"/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/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3. не сдается, мастерит, 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борется</a:t>
                      </a:r>
                    </a:p>
                    <a:p>
                      <a:pPr marL="0" indent="0" algn="l"/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/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4. Жилин – настоящий русский 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человек</a:t>
                      </a:r>
                    </a:p>
                    <a:p>
                      <a:pPr marL="0" indent="0" algn="l"/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/>
                      <a:r>
                        <a:rPr lang="ru-RU" sz="2800" dirty="0">
                          <a:latin typeface="Arial" pitchFamily="34" charset="0"/>
                          <a:cs typeface="Arial" pitchFamily="34" charset="0"/>
                        </a:rPr>
                        <a:t>5. храбрец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28596" y="714356"/>
            <a:ext cx="8229600" cy="571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Л.Н. Толстой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«Кавказский пленник»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9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Тема9</Template>
  <TotalTime>74</TotalTime>
  <Words>290</Words>
  <Application>Microsoft Office PowerPoint</Application>
  <PresentationFormat>Экран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Тема9</vt:lpstr>
      <vt:lpstr>Использование технологии РКМЧП на уроках литературы </vt:lpstr>
      <vt:lpstr>Цель: описание опыта работы по формированию УУД у обучающихся с ОВЗ  в 5-6 класса на уроках литературы средствами технологии РКМЧП.</vt:lpstr>
      <vt:lpstr>Развитие критического мышления через чтение и письмо</vt:lpstr>
      <vt:lpstr>Приемы стадии вызова</vt:lpstr>
      <vt:lpstr>Пример. Верные-неверные утверждения</vt:lpstr>
      <vt:lpstr>Пример. Кластер</vt:lpstr>
      <vt:lpstr>Пример. Сводная таблица</vt:lpstr>
      <vt:lpstr>Приемы стадии рефлексии</vt:lpstr>
      <vt:lpstr>Пример. Синквейн</vt:lpstr>
      <vt:lpstr>Пример. Верные-неверные утверждения</vt:lpstr>
      <vt:lpstr>Результаты сформированности метапредметных результатов (смысловое чтение и умение работать с информацией)</vt:lpstr>
      <vt:lpstr>Результаты сформированности метапредметных результатов (смысловое чтение и умение работать с информацией)</vt:lpstr>
      <vt:lpstr>Результаты использования РКМЧП</vt:lpstr>
      <vt:lpstr>Использование технологии РКМЧП на уроках литературы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dell_user</dc:creator>
  <cp:lastModifiedBy>dell_user</cp:lastModifiedBy>
  <cp:revision>3</cp:revision>
  <dcterms:created xsi:type="dcterms:W3CDTF">2016-11-03T05:16:07Z</dcterms:created>
  <dcterms:modified xsi:type="dcterms:W3CDTF">2016-11-03T06:31:01Z</dcterms:modified>
</cp:coreProperties>
</file>