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1"/>
  </p:sldMasterIdLst>
  <p:notesMasterIdLst>
    <p:notesMasterId r:id="rId25"/>
  </p:notesMasterIdLst>
  <p:sldIdLst>
    <p:sldId id="286" r:id="rId2"/>
    <p:sldId id="307" r:id="rId3"/>
    <p:sldId id="306" r:id="rId4"/>
    <p:sldId id="287" r:id="rId5"/>
    <p:sldId id="305" r:id="rId6"/>
    <p:sldId id="270" r:id="rId7"/>
    <p:sldId id="272" r:id="rId8"/>
    <p:sldId id="308" r:id="rId9"/>
    <p:sldId id="292" r:id="rId10"/>
    <p:sldId id="290" r:id="rId11"/>
    <p:sldId id="299" r:id="rId12"/>
    <p:sldId id="294" r:id="rId13"/>
    <p:sldId id="295" r:id="rId14"/>
    <p:sldId id="296" r:id="rId15"/>
    <p:sldId id="297" r:id="rId16"/>
    <p:sldId id="298" r:id="rId17"/>
    <p:sldId id="300" r:id="rId18"/>
    <p:sldId id="277" r:id="rId19"/>
    <p:sldId id="303" r:id="rId20"/>
    <p:sldId id="309" r:id="rId21"/>
    <p:sldId id="304" r:id="rId22"/>
    <p:sldId id="278" r:id="rId23"/>
    <p:sldId id="268" r:id="rId24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6" d="100"/>
          <a:sy n="56" d="100"/>
        </p:scale>
        <p:origin x="-922" y="-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4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3075" name="Rectangle 3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1798300" y="-11796713"/>
            <a:ext cx="11795125" cy="124888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sp>
      <p:sp>
        <p:nvSpPr>
          <p:cNvPr id="3076" name="Rectangle 4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1638" cy="41100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186225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</p:spPr>
        <p:txBody>
          <a:bodyPr/>
          <a:lstStyle/>
          <a:p>
            <a:fld id="{1A2723BD-C3FE-4F7E-9443-BAC87872F26F}" type="slidenum">
              <a:rPr lang="ru-RU" smtClean="0"/>
              <a:pPr/>
              <a:t>4</a:t>
            </a:fld>
            <a:endParaRPr lang="ru-RU" dirty="0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-14225588" y="-11796713"/>
            <a:ext cx="16649701" cy="12488863"/>
          </a:xfrm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577AB-185D-408E-AC9A-D761E88A7D5A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4DFB-F564-4AC6-A592-6B2C067D828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2DCF8-8D30-4FEB-8863-4C604F668AB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BD8C93-3A69-487A-95BF-FAD2B9DF077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4F53A1-5D87-4653-8F91-8113A8494F63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F7E949-4844-4BF6-820E-19E40600B1F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E492-7A24-4344-B234-0F86A1174E1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6F48A1-4EEC-4B47-8C13-0A5AD7D2A21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89079-D0A4-4BCF-869D-4A14C017E6F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14E8A6-1225-4605-9D09-5A29C2B798A6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A0410-364A-4B7E-9941-D4842B01335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01973A0-DD70-4FCE-B34F-A4BA3052DDB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dirty="0" smtClean="0"/>
              <a:t>Какое предложение «лишнее»? Объясните свой выбор</a:t>
            </a:r>
            <a:br>
              <a:rPr lang="ru-RU" sz="2800" dirty="0" smtClean="0"/>
            </a:br>
            <a:r>
              <a:rPr lang="ru-RU" sz="2800" dirty="0" smtClean="0"/>
              <a:t>(</a:t>
            </a:r>
            <a:r>
              <a:rPr lang="ru-RU" sz="2400" dirty="0" smtClean="0"/>
              <a:t>знаки препинания не расставлены)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>
              <a:lnSpc>
                <a:spcPct val="90000"/>
              </a:lnSpc>
              <a:buAutoNum type="arabicParenR"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И звезды слушают меня лучами радостно играя.</a:t>
            </a: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Поля покрытые росой наполняли воздух нежным ароматом.</a:t>
            </a:r>
          </a:p>
          <a:p>
            <a:pPr marL="609600" lvl="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800" b="1" dirty="0"/>
              <a:t>Стала рожь матушка в колос метаться. </a:t>
            </a: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 утренней капле воды отражается весь радужный мир.</a:t>
            </a:r>
          </a:p>
          <a:p>
            <a:pPr marL="609600" indent="-609600">
              <a:lnSpc>
                <a:spcPct val="90000"/>
              </a:lnSpc>
              <a:buAutoNum type="arabicParenR"/>
            </a:pPr>
            <a:endParaRPr lang="ru-RU" sz="24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marL="609600" indent="-609600">
              <a:lnSpc>
                <a:spcPct val="90000"/>
              </a:lnSpc>
              <a:buAutoNum type="arabicParenR"/>
            </a:pPr>
            <a:endParaRPr lang="ru-RU" sz="2400" b="1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Памятка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 на особенности определений: 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чем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выражено определяемое слово, определение;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какое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место занимает определение по отношению к определяемому слову; 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каково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определения</a:t>
            </a:r>
            <a:r>
              <a:rPr lang="ru-RU" dirty="0"/>
              <a:t>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(для 2 группы)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Таблица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542852"/>
              </p:ext>
            </p:extLst>
          </p:nvPr>
        </p:nvGraphicFramePr>
        <p:xfrm>
          <a:off x="457200" y="1600200"/>
          <a:ext cx="8229600" cy="3108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</a:t>
                      </a:r>
                      <a:r>
                        <a:rPr lang="ru-RU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обособления определений и приложений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Примеры, иллюстрирующие  случаи обособления</a:t>
                      </a:r>
                      <a:endParaRPr lang="ru-RU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4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1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Листья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кленов, похожие на лапы, резко выделялись на желтом песке аллей. (А. Чехов)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Боец, парнишка белокурый, тихонько трогает гармонь. (А. Твардовский)</a:t>
            </a:r>
          </a:p>
          <a:p>
            <a:pPr marL="457200" lvl="0" indent="-457200">
              <a:buFont typeface="+mj-lt"/>
              <a:buAutoNum type="arabicPeriod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рвал отчаянной рукой терновник, спутанный плющом. (М. Лермонтов)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69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2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Истощенный усилиями и лишениями, старик слег в постель. (А. Герцен).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конце января, овеянные первой оттепелью, хорошо пахнут вишневые сады. (М. Шолохов).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Оглушенный тяжким гулом, Теркин никнет головой. (А. Твардовский).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665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3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Я, ваш старинный сват и кум, пришел мириться к вам… (И. Крылов)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 он, мятежный, просит бури, как будто в бурях есть покой. (М. Лермонтов)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Вам, молодым, учиться у нас надо, как жизнь проводить. (М. Шолохов)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5593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Мартовская ночь, облачная и туманная, окутала землю. (А. Чехов)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Ветер, сырой, холодный, пронизывающий, стучит в окно. (А. Чехов)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Молодому человеку, влюбленному, счастливому, невозможно </a:t>
            </a:r>
            <a:r>
              <a:rPr lang="ru-RU" sz="320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не </a:t>
            </a:r>
            <a:r>
              <a:rPr lang="ru-RU" sz="3200" smtClean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проболтаться. </a:t>
            </a:r>
            <a:r>
              <a:rPr lang="ru-RU" sz="32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(И. Тургенев)</a:t>
            </a:r>
            <a:endParaRPr lang="ru-RU" sz="32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5 группа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Онегин,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добрый мой </a:t>
            </a:r>
            <a:r>
              <a:rPr lang="ru-RU" sz="28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приятель,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родился на брегах Невы. (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А.С.Пушкин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)  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Назаров, этот энергичный, кипучий генерал, сидел, опершись на руку, закрыв ладонью лоб. (М. Шолохов)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Чемодан внесли Селифан, низенький человек в тулупчике, и лакей Петрушка, малый лет тридцати в подержанном сюртуке. (Н. Гоголь)</a:t>
            </a:r>
            <a:endParaRPr lang="ru-RU" sz="2800" dirty="0">
              <a:solidFill>
                <a:srgbClr val="333333"/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971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Объясните постановку знаков препинания.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buClr>
                <a:srgbClr val="93A299"/>
              </a:buClr>
              <a:buFont typeface="Arial" pitchFamily="34" charset="0"/>
              <a:buAutoNum type="arabicParenR"/>
            </a:pPr>
            <a:r>
              <a:rPr lang="ru-RU" sz="32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подвигах Ильи Муромца, любимого народного богатыря, сохранилось много </a:t>
            </a:r>
            <a:r>
              <a:rPr lang="ru-RU" sz="32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легенд.</a:t>
            </a:r>
            <a:endParaRPr lang="ru-RU" sz="3200" dirty="0">
              <a:solidFill>
                <a:srgbClr val="29293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lvl="0" indent="-514350">
              <a:buClr>
                <a:srgbClr val="93A299"/>
              </a:buClr>
              <a:buFont typeface="Arial" pitchFamily="34" charset="0"/>
              <a:buAutoNum type="arabicParenR"/>
            </a:pPr>
            <a:r>
              <a:rPr lang="ru-RU" sz="32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Оглушённый тяжким гулом, </a:t>
            </a:r>
            <a:r>
              <a:rPr lang="ru-RU" sz="3200" dirty="0" err="1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Тёркин</a:t>
            </a:r>
            <a:r>
              <a:rPr lang="ru-RU" sz="32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никнет головой.</a:t>
            </a:r>
          </a:p>
          <a:p>
            <a:pPr marL="514350" lvl="0" indent="-514350">
              <a:buClr>
                <a:srgbClr val="93A299"/>
              </a:buClr>
              <a:buFont typeface="Arial" pitchFamily="34" charset="0"/>
              <a:buAutoNum type="arabicParenR"/>
            </a:pPr>
            <a:r>
              <a:rPr lang="ru-RU" sz="32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Уставший от волнения, я крепко уснул</a:t>
            </a:r>
            <a:r>
              <a:rPr lang="ru-RU" sz="32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/>
          </a:p>
          <a:p>
            <a:pPr marL="514350" lvl="0" indent="-514350">
              <a:buClr>
                <a:srgbClr val="93A299"/>
              </a:buClr>
              <a:buFont typeface="Arial" pitchFamily="34" charset="0"/>
              <a:buAutoNum type="arabicParenR"/>
            </a:pPr>
            <a:r>
              <a:rPr lang="ru-RU" sz="3200" dirty="0" smtClean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Октябрьский </a:t>
            </a:r>
            <a:r>
              <a:rPr lang="ru-RU" sz="3200" dirty="0">
                <a:solidFill>
                  <a:srgbClr val="29293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дождь, яростный и резкий,  нам залепил глаза.</a:t>
            </a:r>
          </a:p>
        </p:txBody>
      </p:sp>
    </p:spTree>
    <p:extLst>
      <p:ext uri="{BB962C8B-B14F-4D97-AF65-F5344CB8AC3E}">
        <p14:creationId xmlns:p14="http://schemas.microsoft.com/office/powerpoint/2010/main" val="364368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544" y="476672"/>
            <a:ext cx="8380413" cy="1433512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Практическое задание 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556792"/>
            <a:ext cx="8002588" cy="4186238"/>
          </a:xfrm>
        </p:spPr>
        <p:txBody>
          <a:bodyPr/>
          <a:lstStyle/>
          <a:p>
            <a:pPr marL="0" indent="0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определения, графически 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выделите их, объясните </a:t>
            </a: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обособления. Для чего вводит их автор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Какие выразительные средства использует?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600" dirty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Море огромное, лениво вздыхающее у берега, уснуло в дали, облитой голубым сиянием луны. Мягкое и серебристое, оно слилось там с синим южным небом и крепко спит.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Горы, поросшие деревьями, уродливо изогнутыми норд – остом, резкими взмахами подняли свои вершины в синюю пустыню над ними. Суровые контуры их округлились, одетые теплой и ласковой мглой южной ночи.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Мы с </a:t>
            </a:r>
            <a:r>
              <a:rPr lang="ru-RU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Рагимом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лежим на песке у громадного камня, оторвавшегося от родной горы, одетого тенью, поросшего мхом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 М. Горький «Песня о Соколе».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3434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Обособленные члены предложения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5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Дополните предложения.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причастным оборотом: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На берегу растут ивы…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диночными  определениями, выраженными прилагательными: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Высоко в небе зажглись звёзды…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распространённым приложением: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Лев Толстой… создал шедевры мировой литературы.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marL="342900" lvl="0" indent="-342900">
              <a:lnSpc>
                <a:spcPct val="115000"/>
              </a:lnSpc>
              <a:spcAft>
                <a:spcPts val="10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определением с обстоятельственным оттенком причины или уступки: </a:t>
            </a:r>
            <a:r>
              <a:rPr lang="ru-RU" i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Изнемогающий от жары…</a:t>
            </a:r>
            <a:endParaRPr lang="ru-RU" sz="20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842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Самооценка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ru-RU" dirty="0"/>
              <a:t> 1. Правила обособления понял / не понял / понял частично.</a:t>
            </a:r>
          </a:p>
          <a:p>
            <a:pPr fontAlgn="base"/>
            <a:r>
              <a:rPr lang="ru-RU" dirty="0"/>
              <a:t>     2. Правильно читать предложения с обособленными членами умею / не умею / не всегда.</a:t>
            </a:r>
          </a:p>
          <a:p>
            <a:pPr fontAlgn="base"/>
            <a:r>
              <a:rPr lang="ru-RU" dirty="0"/>
              <a:t>     3. Выполнять пунктуационный разбор предложений с обособленными членами (объяснять, комментировать) умею / не умею / не всегда.</a:t>
            </a:r>
          </a:p>
          <a:p>
            <a:pPr fontAlgn="base"/>
            <a:r>
              <a:rPr lang="ru-RU" dirty="0"/>
              <a:t>     4. Правильно расставлять знаки препинания в предложениях с обособленными членами</a:t>
            </a:r>
          </a:p>
          <a:p>
            <a:pPr fontAlgn="base"/>
            <a:r>
              <a:rPr lang="ru-RU" dirty="0"/>
              <a:t>умею / не умею/ не всегда.</a:t>
            </a:r>
          </a:p>
          <a:p>
            <a:pPr fontAlgn="base"/>
            <a:r>
              <a:rPr lang="ru-RU" dirty="0"/>
              <a:t>     5. Какие у меня трудности в освоении данной темы? </a:t>
            </a:r>
          </a:p>
        </p:txBody>
      </p:sp>
    </p:spTree>
    <p:extLst>
      <p:ext uri="{BB962C8B-B14F-4D97-AF65-F5344CB8AC3E}">
        <p14:creationId xmlns:p14="http://schemas.microsoft.com/office/powerpoint/2010/main" val="19353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 smtClean="0"/>
              <a:t>Домашнее задание (по выбору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755576" y="1340768"/>
            <a:ext cx="8002588" cy="4186238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§ 37</a:t>
            </a:r>
          </a:p>
          <a:p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Упражнение  480</a:t>
            </a:r>
          </a:p>
          <a:p>
            <a:pPr marL="0" indent="0">
              <a:buNone/>
            </a:pP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или</a:t>
            </a:r>
          </a:p>
          <a:p>
            <a:pPr marL="0" indent="0">
              <a:buNone/>
            </a:pPr>
            <a:r>
              <a:rPr lang="ru-RU" sz="2800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Выпишите из глав повести </a:t>
            </a:r>
            <a:r>
              <a:rPr lang="ru-RU" sz="28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Л.Н.Толстого</a:t>
            </a:r>
            <a:r>
              <a:rPr lang="ru-RU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«Отрочество» (см. учебник литературы) 7-8 простых или сложных предложений с известными вам обособленными членами (графически их обозначьте).</a:t>
            </a:r>
          </a:p>
          <a:p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endParaRPr lang="ru-RU" sz="2800" b="1" dirty="0" smtClean="0"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/>
              <a:t>Спасибо за урок!</a:t>
            </a:r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Молодцы!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/>
              <a:t>Значение слова </a:t>
            </a:r>
            <a:r>
              <a:rPr lang="ru-RU" sz="3600" dirty="0">
                <a:solidFill>
                  <a:srgbClr val="FF0000"/>
                </a:solidFill>
              </a:rPr>
              <a:t>обособление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u="sng" dirty="0"/>
              <a:t>Обособиться</a:t>
            </a:r>
            <a:r>
              <a:rPr lang="ru-RU" sz="2800" b="1" dirty="0"/>
              <a:t> – как-то отделиться, выделиться. </a:t>
            </a:r>
            <a:r>
              <a:rPr lang="ru-RU" sz="2800" b="1" i="1" dirty="0"/>
              <a:t>Они живут обособленно.</a:t>
            </a:r>
            <a:r>
              <a:rPr lang="ru-RU" sz="2800" b="1" dirty="0"/>
              <a:t> В русском языке обособить – </a:t>
            </a:r>
            <a:r>
              <a:rPr lang="ru-RU" sz="2800" b="1" i="1" dirty="0"/>
              <a:t>выделить по смыслу. </a:t>
            </a:r>
            <a:r>
              <a:rPr lang="ru-RU" sz="2800" b="1" dirty="0">
                <a:solidFill>
                  <a:schemeClr val="accent2"/>
                </a:solidFill>
              </a:rPr>
              <a:t>(из «Толкового словаря» С. И. Ожегова).</a:t>
            </a:r>
          </a:p>
          <a:p>
            <a:r>
              <a:rPr lang="ru-RU" sz="2800" b="1" i="1" dirty="0" smtClean="0">
                <a:solidFill>
                  <a:schemeClr val="tx1"/>
                </a:solidFill>
              </a:rPr>
              <a:t>Обособление </a:t>
            </a:r>
            <a:r>
              <a:rPr lang="ru-RU" sz="2800" b="1" i="1" dirty="0" smtClean="0"/>
              <a:t>– это </a:t>
            </a:r>
            <a:r>
              <a:rPr lang="ru-RU" sz="2800" b="1" i="1" dirty="0" smtClean="0">
                <a:solidFill>
                  <a:srgbClr val="FF0000"/>
                </a:solidFill>
              </a:rPr>
              <a:t>выделение</a:t>
            </a:r>
            <a:r>
              <a:rPr lang="ru-RU" sz="2800" b="1" i="1" dirty="0" smtClean="0"/>
              <a:t>.</a:t>
            </a:r>
            <a:endParaRPr lang="ru-RU" sz="2800" b="1" i="1" dirty="0"/>
          </a:p>
        </p:txBody>
      </p:sp>
    </p:spTree>
    <p:extLst>
      <p:ext uri="{BB962C8B-B14F-4D97-AF65-F5344CB8AC3E}">
        <p14:creationId xmlns:p14="http://schemas.microsoft.com/office/powerpoint/2010/main" val="393312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5" name="WordArt 7"/>
          <p:cNvSpPr>
            <a:spLocks noChangeArrowheads="1" noChangeShapeType="1" noTextEdit="1"/>
          </p:cNvSpPr>
          <p:nvPr/>
        </p:nvSpPr>
        <p:spPr bwMode="auto">
          <a:xfrm>
            <a:off x="1531999" y="2376929"/>
            <a:ext cx="6408712" cy="112623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Знаки </a:t>
            </a:r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препинания служат </a:t>
            </a:r>
          </a:p>
          <a:p>
            <a:pPr algn="ctr"/>
            <a:r>
              <a:rPr lang="ru-RU" sz="2800" kern="10" dirty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нотами при чтении</a:t>
            </a:r>
            <a:r>
              <a:rPr lang="ru-RU" sz="2800" kern="10" dirty="0" smtClean="0">
                <a:ln w="9525">
                  <a:noFill/>
                  <a:round/>
                  <a:headEnd/>
                  <a:tailEnd/>
                </a:ln>
                <a:solidFill>
                  <a:srgbClr val="8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 </a:t>
            </a:r>
            <a:endParaRPr lang="ru-RU" sz="2800" kern="10" dirty="0">
              <a:ln w="9525">
                <a:noFill/>
                <a:round/>
                <a:headEnd/>
                <a:tailEnd/>
              </a:ln>
              <a:solidFill>
                <a:srgbClr val="80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135176" name="Text Box 8"/>
          <p:cNvSpPr txBox="1">
            <a:spLocks noChangeArrowheads="1"/>
          </p:cNvSpPr>
          <p:nvPr/>
        </p:nvSpPr>
        <p:spPr bwMode="auto">
          <a:xfrm>
            <a:off x="5715000" y="3820830"/>
            <a:ext cx="27590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800" b="1" dirty="0">
                <a:solidFill>
                  <a:srgbClr val="333300"/>
                </a:solidFill>
                <a:latin typeface="Times New Roman" pitchFamily="18" charset="0"/>
              </a:rPr>
              <a:t>А.П. Чехов</a:t>
            </a:r>
          </a:p>
        </p:txBody>
      </p:sp>
      <p:pic>
        <p:nvPicPr>
          <p:cNvPr id="3077" name="Picture 13" descr="1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799" y="4845307"/>
            <a:ext cx="1393825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55576" y="908720"/>
            <a:ext cx="797526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dirty="0" smtClean="0"/>
              <a:t>Двенадцатое марта.</a:t>
            </a:r>
          </a:p>
          <a:p>
            <a:r>
              <a:rPr lang="ru-RU" sz="3600" dirty="0" smtClean="0"/>
              <a:t>Классная работа.</a:t>
            </a:r>
          </a:p>
          <a:p>
            <a:r>
              <a:rPr lang="ru-RU" sz="3600" dirty="0" smtClean="0"/>
              <a:t>Обособленные члены предложения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1000"/>
                                        <p:tgtEl>
                                          <p:spTgt spid="135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13517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5" grpId="0" animBg="1"/>
      <p:bldP spid="13517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Притча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ru-RU" dirty="0" smtClean="0">
                <a:latin typeface="Times New Roman"/>
                <a:ea typeface="Times New Roman"/>
              </a:rPr>
              <a:t> 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«Однажды богатый путешественник заблудился и стал просить бога о помощи. Он даже написал клятву на клочке бумаги: «Обещаю за свое спасение поставить статую золотую, пику держащую</a:t>
            </a: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».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Путешественник спасся, но ему стало жалко обещанного богу золота.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Однако он придумал, как выполнить обещание и при этом сэкономить…»</a:t>
            </a:r>
          </a:p>
          <a:p>
            <a:pPr marL="0" indent="0">
              <a:spcAft>
                <a:spcPts val="0"/>
              </a:spcAft>
              <a:buNone/>
            </a:pPr>
            <a:r>
              <a:rPr lang="ru-RU" sz="28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- Как он это сделал?</a:t>
            </a:r>
          </a:p>
          <a:p>
            <a:pPr marL="0" indent="0">
              <a:lnSpc>
                <a:spcPts val="1500"/>
              </a:lnSpc>
              <a:spcAft>
                <a:spcPts val="750"/>
              </a:spcAft>
              <a:buNone/>
            </a:pPr>
            <a:r>
              <a:rPr lang="ru-RU" sz="2800" dirty="0">
                <a:solidFill>
                  <a:srgbClr val="333333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464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Эксперимент: прочитайте предложения без обособленных членов предложения.</a:t>
            </a:r>
            <a:endParaRPr lang="ru-RU" dirty="0"/>
          </a:p>
        </p:txBody>
      </p:sp>
      <p:sp>
        <p:nvSpPr>
          <p:cNvPr id="5" name="Rectangle 2"/>
          <p:cNvSpPr>
            <a:spLocks noGrp="1" noChangeArrowheads="1"/>
          </p:cNvSpPr>
          <p:nvPr>
            <p:ph idx="1"/>
          </p:nvPr>
        </p:nvSpPr>
        <p:spPr>
          <a:xfrm>
            <a:off x="611560" y="2276872"/>
            <a:ext cx="8002587" cy="4186237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lnSpc>
                <a:spcPct val="90000"/>
              </a:lnSpc>
              <a:buAutoNum type="arabicParenR"/>
            </a:pP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 звезды слушают </a:t>
            </a:r>
            <a:r>
              <a:rPr lang="ru-RU" sz="4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меня, </a:t>
            </a: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лучами радостно играя</a:t>
            </a:r>
            <a:r>
              <a:rPr lang="ru-RU" sz="4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600" b="1" dirty="0">
              <a:effectLst>
                <a:outerShdw blurRad="38100" dist="38100" dir="2700000" algn="tl">
                  <a:srgbClr val="FFFFFF"/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0960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4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Поля, </a:t>
            </a: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покрытые </a:t>
            </a:r>
            <a:r>
              <a:rPr lang="ru-RU" sz="4600" b="1" dirty="0" smtClean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росой, </a:t>
            </a:r>
            <a:r>
              <a:rPr lang="ru-RU" sz="46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наполняли воздух нежным ароматом.</a:t>
            </a:r>
          </a:p>
          <a:p>
            <a:pPr marL="609600" lvl="0" indent="-609600">
              <a:lnSpc>
                <a:spcPct val="90000"/>
              </a:lnSpc>
              <a:buFont typeface="Times New Roman" pitchFamily="16" charset="0"/>
              <a:buAutoNum type="arabicParenR"/>
            </a:pP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Стала </a:t>
            </a:r>
            <a:r>
              <a:rPr lang="ru-RU" sz="4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рожь-матушка </a:t>
            </a:r>
            <a:r>
              <a:rPr lang="ru-RU" sz="4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колос метаться. </a:t>
            </a:r>
          </a:p>
          <a:p>
            <a:endParaRPr lang="ru-RU" sz="32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sz="3200" dirty="0" smtClean="0">
                <a:solidFill>
                  <a:schemeClr val="bg1"/>
                </a:solidFill>
              </a:rPr>
              <a:t>Прочитайте предложения 1 столбика сначала с обособленными членами, затем без них. Сделайте выводы об их функциях . Для чего используются в речи обособленные члены предложения? </a:t>
            </a:r>
            <a:endParaRPr lang="ru-RU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Функции обособления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Предоставление</a:t>
            </a:r>
            <a:r>
              <a:rPr lang="ru-RU" b="1" dirty="0"/>
              <a:t> </a:t>
            </a:r>
            <a:r>
              <a:rPr lang="ru-RU" b="1" dirty="0">
                <a:solidFill>
                  <a:srgbClr val="FF0000"/>
                </a:solidFill>
              </a:rPr>
              <a:t>дополнительной характеристики лица, предмета или действия.</a:t>
            </a:r>
            <a:r>
              <a:rPr lang="ru-RU" b="1" dirty="0"/>
              <a:t>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Предложение наполняется уточняющим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смыслом, </a:t>
            </a: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т. к. детально объясняет то, о чем говорится в основной его части.</a:t>
            </a:r>
          </a:p>
          <a:p>
            <a:pPr>
              <a:lnSpc>
                <a:spcPct val="90000"/>
              </a:lnSpc>
              <a:buFont typeface="Times New Roman" pitchFamily="16" charset="0"/>
              <a:buChar char="•"/>
            </a:pPr>
            <a:r>
              <a:rPr lang="ru-RU" b="1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Насыщает предложение </a:t>
            </a:r>
            <a:r>
              <a:rPr lang="ru-RU" b="1" dirty="0">
                <a:solidFill>
                  <a:srgbClr val="FF0000"/>
                </a:solidFill>
              </a:rPr>
              <a:t>экспрессивным характером.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Виды обособленных членов предложения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720552"/>
            <a:ext cx="8229600" cy="4876800"/>
          </a:xfrm>
        </p:spPr>
        <p:txBody>
          <a:bodyPr>
            <a:normAutofit/>
          </a:bodyPr>
          <a:lstStyle/>
          <a:p>
            <a:r>
              <a:rPr lang="ru-RU" sz="3200" i="1" dirty="0">
                <a:solidFill>
                  <a:srgbClr val="333333"/>
                </a:solidFill>
                <a:latin typeface="Times New Roman"/>
                <a:ea typeface="Times New Roman"/>
              </a:rPr>
              <a:t>Обособленные </a:t>
            </a:r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определения и приложения,  </a:t>
            </a:r>
          </a:p>
          <a:p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обособленные </a:t>
            </a:r>
            <a:r>
              <a:rPr lang="ru-RU" sz="3200" i="1" dirty="0">
                <a:solidFill>
                  <a:srgbClr val="333333"/>
                </a:solidFill>
                <a:latin typeface="Times New Roman"/>
                <a:ea typeface="Times New Roman"/>
              </a:rPr>
              <a:t>дополнения, </a:t>
            </a:r>
            <a:endParaRPr lang="ru-RU" sz="3200" i="1" dirty="0" smtClean="0">
              <a:solidFill>
                <a:srgbClr val="333333"/>
              </a:solidFill>
              <a:latin typeface="Times New Roman"/>
              <a:ea typeface="Times New Roman"/>
            </a:endParaRPr>
          </a:p>
          <a:p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обособленные обстоятельства,</a:t>
            </a:r>
          </a:p>
          <a:p>
            <a:r>
              <a:rPr lang="ru-RU" sz="3200" i="1" dirty="0">
                <a:solidFill>
                  <a:srgbClr val="333333"/>
                </a:solidFill>
                <a:latin typeface="Times New Roman"/>
                <a:ea typeface="Times New Roman"/>
              </a:rPr>
              <a:t>с</a:t>
            </a:r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равнительные обороты,</a:t>
            </a:r>
          </a:p>
          <a:p>
            <a:r>
              <a:rPr lang="ru-RU" sz="3200" i="1" dirty="0" smtClean="0">
                <a:solidFill>
                  <a:srgbClr val="333333"/>
                </a:solidFill>
                <a:latin typeface="Times New Roman"/>
                <a:ea typeface="Times New Roman"/>
              </a:rPr>
              <a:t>уточняющие члены,</a:t>
            </a:r>
          </a:p>
          <a:p>
            <a:r>
              <a:rPr lang="ru-RU" sz="3200" i="1" dirty="0">
                <a:solidFill>
                  <a:srgbClr val="333333"/>
                </a:solidFill>
                <a:latin typeface="Times New Roman"/>
              </a:rPr>
              <a:t>п</a:t>
            </a:r>
            <a:r>
              <a:rPr lang="ru-RU" sz="3200" i="1" dirty="0" smtClean="0">
                <a:solidFill>
                  <a:srgbClr val="333333"/>
                </a:solidFill>
                <a:latin typeface="Times New Roman"/>
              </a:rPr>
              <a:t>рисоединительные члены предложения.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22113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380413" cy="1700808"/>
          </a:xfrm>
        </p:spPr>
        <p:txBody>
          <a:bodyPr/>
          <a:lstStyle/>
          <a:p>
            <a:r>
              <a:rPr lang="ru-RU" sz="2800" dirty="0" smtClean="0">
                <a:solidFill>
                  <a:schemeClr val="accent6">
                    <a:lumMod val="75000"/>
                  </a:schemeClr>
                </a:solidFill>
              </a:rPr>
              <a:t>Прочитайте предложения, выскажите свое мнение о правильности или неправильности постановки запятых.  </a:t>
            </a:r>
            <a:endParaRPr lang="ru-RU" sz="28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905000"/>
            <a:ext cx="8840788" cy="4953000"/>
          </a:xfrm>
        </p:spPr>
        <p:txBody>
          <a:bodyPr/>
          <a:lstStyle/>
          <a:p>
            <a:pPr marL="514350" indent="-514350">
              <a:buAutoNum type="arabicParenR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подвигах Ильи Муромца, любимого народного богатыря, сохранилось много легенд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Оглушённый тяжким гулом, Тёркин никнет головой.</a:t>
            </a:r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Уставший от волнения, я крепко уснул.</a:t>
            </a:r>
            <a:endParaRPr lang="ru-RU" dirty="0"/>
          </a:p>
          <a:p>
            <a:pPr marL="514350" indent="-514350">
              <a:buAutoNum type="arabicParenR"/>
            </a:pP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Октябрьский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дождь, яростный и резкий,  нам залепил глаза.</a:t>
            </a:r>
            <a:endParaRPr lang="ru-RU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сность">
  <a:themeElements>
    <a:clrScheme name="Ясность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Ясность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1044</TotalTime>
  <Words>938</Words>
  <Application>Microsoft Office PowerPoint</Application>
  <PresentationFormat>Экран (4:3)</PresentationFormat>
  <Paragraphs>103</Paragraphs>
  <Slides>23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Ясность</vt:lpstr>
      <vt:lpstr>Какое предложение «лишнее»? Объясните свой выбор (знаки препинания не расставлены).</vt:lpstr>
      <vt:lpstr>Обособленные члены предложения</vt:lpstr>
      <vt:lpstr>Значение слова обособление</vt:lpstr>
      <vt:lpstr>Презентация PowerPoint</vt:lpstr>
      <vt:lpstr>Притча</vt:lpstr>
      <vt:lpstr>Эксперимент: прочитайте предложения без обособленных членов предложения.</vt:lpstr>
      <vt:lpstr>Функции обособления</vt:lpstr>
      <vt:lpstr>Виды обособленных членов предложения</vt:lpstr>
      <vt:lpstr>Прочитайте предложения, выскажите свое мнение о правильности или неправильности постановки запятых.  </vt:lpstr>
      <vt:lpstr>Памятка</vt:lpstr>
      <vt:lpstr>Таблица</vt:lpstr>
      <vt:lpstr>1 группа</vt:lpstr>
      <vt:lpstr>2 группа</vt:lpstr>
      <vt:lpstr>3 группа</vt:lpstr>
      <vt:lpstr>4 группа</vt:lpstr>
      <vt:lpstr>5 группа</vt:lpstr>
      <vt:lpstr>Объясните постановку знаков препинания.</vt:lpstr>
      <vt:lpstr>Практическое задание  </vt:lpstr>
      <vt:lpstr>Презентация PowerPoint</vt:lpstr>
      <vt:lpstr>Дополните предложения.</vt:lpstr>
      <vt:lpstr>Самооценка</vt:lpstr>
      <vt:lpstr>Домашнее задание (по выбору)</vt:lpstr>
      <vt:lpstr>Спасибо за урок!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Лебедевы</cp:lastModifiedBy>
  <cp:revision>85</cp:revision>
  <cp:lastPrinted>1601-01-01T00:00:00Z</cp:lastPrinted>
  <dcterms:created xsi:type="dcterms:W3CDTF">1601-01-01T00:00:00Z</dcterms:created>
  <dcterms:modified xsi:type="dcterms:W3CDTF">2017-02-16T19:42:57Z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