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59" r:id="rId4"/>
    <p:sldId id="268" r:id="rId5"/>
    <p:sldId id="266" r:id="rId6"/>
    <p:sldId id="265" r:id="rId7"/>
    <p:sldId id="260"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106E36-FD25-4E2D-B0AA-010F637433A0}" type="datetimeFigureOut">
              <a:rPr lang="ru-RU" smtClean="0">
                <a:solidFill>
                  <a:srgbClr val="ECE9C6"/>
                </a:solidFill>
              </a:rPr>
              <a:pPr/>
              <a:t>26.02.2023</a:t>
            </a:fld>
            <a:endParaRPr lang="ru-RU">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solidFill>
                  <a:srgbClr val="ECE9C6"/>
                </a:solidFill>
              </a:rPr>
              <a:pPr/>
              <a:t>‹#›</a:t>
            </a:fld>
            <a:endParaRPr lang="ru-RU">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31291908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41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757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9220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5" name="Footer Placeholder 4"/>
          <p:cNvSpPr>
            <a:spLocks noGrp="1"/>
          </p:cNvSpPr>
          <p:nvPr>
            <p:ph type="ftr" sz="quarter" idx="11"/>
          </p:nvPr>
        </p:nvSpPr>
        <p:spPr/>
        <p:txBody>
          <a:bodyPr/>
          <a:lstStyle/>
          <a:p>
            <a:endParaRPr lang="ru-RU">
              <a:solidFill>
                <a:srgbClr val="895D1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Tree>
    <p:extLst>
      <p:ext uri="{BB962C8B-B14F-4D97-AF65-F5344CB8AC3E}">
        <p14:creationId xmlns:p14="http://schemas.microsoft.com/office/powerpoint/2010/main" val="31514450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18846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8" name="Footer Placeholder 7"/>
          <p:cNvSpPr>
            <a:spLocks noGrp="1"/>
          </p:cNvSpPr>
          <p:nvPr>
            <p:ph type="ftr" sz="quarter" idx="11"/>
          </p:nvPr>
        </p:nvSpPr>
        <p:spPr/>
        <p:txBody>
          <a:bodyPr/>
          <a:lstStyle/>
          <a:p>
            <a:endParaRPr lang="ru-RU">
              <a:solidFill>
                <a:srgbClr val="895D1D"/>
              </a:solidFill>
            </a:endParaRPr>
          </a:p>
        </p:txBody>
      </p:sp>
      <p:sp>
        <p:nvSpPr>
          <p:cNvPr id="9" name="Slide Number Placeholder 8"/>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043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4" name="Footer Placeholder 3"/>
          <p:cNvSpPr>
            <a:spLocks noGrp="1"/>
          </p:cNvSpPr>
          <p:nvPr>
            <p:ph type="ftr" sz="quarter" idx="11"/>
          </p:nvPr>
        </p:nvSpPr>
        <p:spPr/>
        <p:txBody>
          <a:bodyPr/>
          <a:lstStyle/>
          <a:p>
            <a:endParaRPr lang="ru-RU">
              <a:solidFill>
                <a:srgbClr val="895D1D"/>
              </a:solidFill>
            </a:endParaRPr>
          </a:p>
        </p:txBody>
      </p:sp>
      <p:sp>
        <p:nvSpPr>
          <p:cNvPr id="5" name="Slide Number Placeholder 4"/>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385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3" name="Footer Placeholder 2"/>
          <p:cNvSpPr>
            <a:spLocks noGrp="1"/>
          </p:cNvSpPr>
          <p:nvPr>
            <p:ph type="ftr" sz="quarter" idx="11"/>
          </p:nvPr>
        </p:nvSpPr>
        <p:spPr/>
        <p:txBody>
          <a:bodyPr/>
          <a:lstStyle/>
          <a:p>
            <a:endParaRPr lang="ru-RU">
              <a:solidFill>
                <a:srgbClr val="895D1D"/>
              </a:solidFill>
            </a:endParaRPr>
          </a:p>
        </p:txBody>
      </p:sp>
      <p:sp>
        <p:nvSpPr>
          <p:cNvPr id="4" name="Slide Number Placeholder 3"/>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Tree>
    <p:extLst>
      <p:ext uri="{BB962C8B-B14F-4D97-AF65-F5344CB8AC3E}">
        <p14:creationId xmlns:p14="http://schemas.microsoft.com/office/powerpoint/2010/main" val="351152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Tree>
    <p:extLst>
      <p:ext uri="{BB962C8B-B14F-4D97-AF65-F5344CB8AC3E}">
        <p14:creationId xmlns:p14="http://schemas.microsoft.com/office/powerpoint/2010/main" val="245618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6" name="Footer Placeholder 5"/>
          <p:cNvSpPr>
            <a:spLocks noGrp="1"/>
          </p:cNvSpPr>
          <p:nvPr>
            <p:ph type="ftr" sz="quarter" idx="11"/>
          </p:nvPr>
        </p:nvSpPr>
        <p:spPr/>
        <p:txBody>
          <a:bodyPr/>
          <a:lstStyle/>
          <a:p>
            <a:endParaRPr lang="ru-RU">
              <a:solidFill>
                <a:srgbClr val="895D1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solidFill>
                  <a:srgbClr val="895D1D"/>
                </a:solidFill>
              </a:rPr>
              <a:pPr/>
              <a:t>‹#›</a:t>
            </a:fld>
            <a:endParaRPr lang="ru-RU">
              <a:solidFill>
                <a:srgbClr val="895D1D"/>
              </a:solidFill>
            </a:endParaRPr>
          </a:p>
        </p:txBody>
      </p:sp>
    </p:spTree>
    <p:extLst>
      <p:ext uri="{BB962C8B-B14F-4D97-AF65-F5344CB8AC3E}">
        <p14:creationId xmlns:p14="http://schemas.microsoft.com/office/powerpoint/2010/main" val="156152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106E36-FD25-4E2D-B0AA-010F637433A0}" type="datetimeFigureOut">
              <a:rPr lang="ru-RU" smtClean="0">
                <a:solidFill>
                  <a:srgbClr val="895D1D"/>
                </a:solidFill>
              </a:rPr>
              <a:pPr/>
              <a:t>26.02.2023</a:t>
            </a:fld>
            <a:endParaRPr lang="ru-RU">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25C68B6-61C2-468F-89AB-4B9F7531AA68}" type="slidenum">
              <a:rPr lang="ru-RU" smtClean="0">
                <a:solidFill>
                  <a:srgbClr val="895D1D"/>
                </a:solidFill>
              </a:rPr>
              <a:pPr/>
              <a:t>‹#›</a:t>
            </a:fld>
            <a:endParaRPr lang="ru-RU">
              <a:solidFill>
                <a:srgbClr val="895D1D"/>
              </a:solidFill>
            </a:endParaRPr>
          </a:p>
        </p:txBody>
      </p:sp>
    </p:spTree>
    <p:extLst>
      <p:ext uri="{BB962C8B-B14F-4D97-AF65-F5344CB8AC3E}">
        <p14:creationId xmlns:p14="http://schemas.microsoft.com/office/powerpoint/2010/main" val="259586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Урок русского языка </a:t>
            </a:r>
            <a:br>
              <a:rPr lang="ru-RU" dirty="0" smtClean="0"/>
            </a:br>
            <a:r>
              <a:rPr lang="ru-RU" dirty="0" smtClean="0"/>
              <a:t>в 9 классе</a:t>
            </a:r>
            <a:endParaRPr lang="ru-RU" dirty="0"/>
          </a:p>
        </p:txBody>
      </p:sp>
      <p:sp>
        <p:nvSpPr>
          <p:cNvPr id="4" name="Текст 3"/>
          <p:cNvSpPr>
            <a:spLocks noGrp="1"/>
          </p:cNvSpPr>
          <p:nvPr>
            <p:ph type="body" idx="1"/>
          </p:nvPr>
        </p:nvSpPr>
        <p:spPr/>
        <p:txBody>
          <a:bodyPr/>
          <a:lstStyle/>
          <a:p>
            <a:endParaRPr lang="ru-RU"/>
          </a:p>
        </p:txBody>
      </p:sp>
    </p:spTree>
    <p:extLst>
      <p:ext uri="{BB962C8B-B14F-4D97-AF65-F5344CB8AC3E}">
        <p14:creationId xmlns:p14="http://schemas.microsoft.com/office/powerpoint/2010/main" val="421619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4383088" cy="3068638"/>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3212976"/>
            <a:ext cx="5112538" cy="3549364"/>
          </a:xfrm>
          <a:prstGeom prst="rect">
            <a:avLst/>
          </a:prstGeom>
        </p:spPr>
      </p:pic>
    </p:spTree>
    <p:extLst>
      <p:ext uri="{BB962C8B-B14F-4D97-AF65-F5344CB8AC3E}">
        <p14:creationId xmlns:p14="http://schemas.microsoft.com/office/powerpoint/2010/main" val="11312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Объект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8784976" cy="6480720"/>
          </a:xfrm>
          <a:prstGeom prst="rect">
            <a:avLst/>
          </a:prstGeom>
        </p:spPr>
      </p:pic>
    </p:spTree>
    <p:extLst>
      <p:ext uri="{BB962C8B-B14F-4D97-AF65-F5344CB8AC3E}">
        <p14:creationId xmlns:p14="http://schemas.microsoft.com/office/powerpoint/2010/main" val="389922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lvl="0">
              <a:spcBef>
                <a:spcPct val="20000"/>
              </a:spcBef>
            </a:pPr>
            <a:r>
              <a:rPr lang="ru-RU" sz="4800" dirty="0">
                <a:solidFill>
                  <a:srgbClr val="895D1D"/>
                </a:solidFill>
              </a:rPr>
              <a:t>Подготовка к ОГЭ по русскому языку</a:t>
            </a:r>
            <a:br>
              <a:rPr lang="ru-RU" sz="4800" dirty="0">
                <a:solidFill>
                  <a:srgbClr val="895D1D"/>
                </a:solidFill>
              </a:rPr>
            </a:br>
            <a:endParaRPr lang="ru-RU" sz="4800" dirty="0"/>
          </a:p>
        </p:txBody>
      </p:sp>
      <p:sp>
        <p:nvSpPr>
          <p:cNvPr id="2" name="Объект 1"/>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3285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342900" lvl="0" indent="-342900">
              <a:buClrTx/>
              <a:buFont typeface="Arial" pitchFamily="34" charset="0"/>
              <a:buChar char="•"/>
            </a:pPr>
            <a:r>
              <a:rPr lang="ru-RU" sz="3000" dirty="0">
                <a:solidFill>
                  <a:prstClr val="black"/>
                </a:solidFill>
              </a:rPr>
              <a:t>Самый несчастный из людей тот, для которого в мире не оказалось работы (</a:t>
            </a:r>
            <a:r>
              <a:rPr lang="ru-RU" sz="3000" dirty="0" err="1" smtClean="0">
                <a:solidFill>
                  <a:prstClr val="black"/>
                </a:solidFill>
              </a:rPr>
              <a:t>Т.Карлейль</a:t>
            </a:r>
            <a:r>
              <a:rPr lang="ru-RU" sz="3000" dirty="0" smtClean="0">
                <a:solidFill>
                  <a:prstClr val="black"/>
                </a:solidFill>
              </a:rPr>
              <a:t>)</a:t>
            </a:r>
            <a:endParaRPr lang="ru-RU" sz="3000" dirty="0">
              <a:solidFill>
                <a:prstClr val="black"/>
              </a:solidFill>
            </a:endParaRPr>
          </a:p>
          <a:p>
            <a:pPr marL="342900" lvl="0" indent="-342900">
              <a:buClrTx/>
              <a:buFont typeface="Arial" pitchFamily="34" charset="0"/>
              <a:buChar char="•"/>
            </a:pPr>
            <a:r>
              <a:rPr lang="ru-RU" sz="3000" dirty="0">
                <a:solidFill>
                  <a:prstClr val="black"/>
                </a:solidFill>
              </a:rPr>
              <a:t>Если человек не знает, к какой пристани он держит путь, для него ни один ветер не будет попутным (Сенека)</a:t>
            </a:r>
          </a:p>
          <a:p>
            <a:pPr marL="342900" lvl="0" indent="-342900">
              <a:buClrTx/>
              <a:buFont typeface="Arial" pitchFamily="34" charset="0"/>
              <a:buChar char="•"/>
            </a:pPr>
            <a:r>
              <a:rPr lang="ru-RU" sz="3000" dirty="0">
                <a:solidFill>
                  <a:prstClr val="black"/>
                </a:solidFill>
              </a:rPr>
              <a:t>Опасность не в том, что компьютер однажды начнет мыслить, как человек, а в том, что человек однажды начнет мыслить, как компьютер. (журналист Синди </a:t>
            </a:r>
            <a:r>
              <a:rPr lang="ru-RU" sz="3000" dirty="0" err="1">
                <a:solidFill>
                  <a:prstClr val="black"/>
                </a:solidFill>
              </a:rPr>
              <a:t>Дж.Харрис</a:t>
            </a:r>
            <a:r>
              <a:rPr lang="ru-RU" sz="3000" dirty="0">
                <a:solidFill>
                  <a:prstClr val="black"/>
                </a:solidFill>
              </a:rPr>
              <a:t>)</a:t>
            </a:r>
          </a:p>
          <a:p>
            <a:endParaRPr lang="ru-RU" dirty="0"/>
          </a:p>
        </p:txBody>
      </p:sp>
      <p:sp>
        <p:nvSpPr>
          <p:cNvPr id="3" name="Заголовок 2"/>
          <p:cNvSpPr>
            <a:spLocks noGrp="1"/>
          </p:cNvSpPr>
          <p:nvPr>
            <p:ph type="title"/>
          </p:nvPr>
        </p:nvSpPr>
        <p:spPr/>
        <p:txBody>
          <a:bodyPr/>
          <a:lstStyle/>
          <a:p>
            <a:r>
              <a:rPr lang="ru-RU" sz="4400" dirty="0">
                <a:solidFill>
                  <a:prstClr val="black"/>
                </a:solidFill>
                <a:latin typeface="Times New Roman" panose="02020603050405020304" pitchFamily="18" charset="0"/>
                <a:cs typeface="Times New Roman" panose="02020603050405020304" pitchFamily="18" charset="0"/>
              </a:rPr>
              <a:t>Цитаты о профессиях.</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12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756263" cy="1054250"/>
          </a:xfrm>
        </p:spPr>
        <p:txBody>
          <a:bodyPr/>
          <a:lstStyle/>
          <a:p>
            <a:r>
              <a:rPr lang="ru-RU" sz="2400" dirty="0">
                <a:solidFill>
                  <a:prstClr val="black"/>
                </a:solidFill>
                <a:latin typeface="Times New Roman" panose="02020603050405020304" pitchFamily="18" charset="0"/>
                <a:cs typeface="Times New Roman" panose="02020603050405020304" pitchFamily="18" charset="0"/>
              </a:rPr>
              <a:t>Соотнесите номер предложения с выразительным средством, использованным в нем.</a:t>
            </a:r>
            <a:endParaRPr lang="ru-RU" sz="2400" dirty="0"/>
          </a:p>
        </p:txBody>
      </p:sp>
      <p:sp>
        <p:nvSpPr>
          <p:cNvPr id="3" name="Объект 2"/>
          <p:cNvSpPr>
            <a:spLocks noGrp="1"/>
          </p:cNvSpPr>
          <p:nvPr>
            <p:ph idx="1"/>
          </p:nvPr>
        </p:nvSpPr>
        <p:spPr>
          <a:xfrm>
            <a:off x="683568" y="1988840"/>
            <a:ext cx="8136903" cy="4608511"/>
          </a:xfrm>
        </p:spPr>
        <p:txBody>
          <a:bodyPr>
            <a:normAutofit fontScale="92500" lnSpcReduction="20000"/>
          </a:bodyPr>
          <a:lstStyle/>
          <a:p>
            <a:pPr marL="0" lvl="0" indent="0">
              <a:buClrTx/>
              <a:buNone/>
            </a:pPr>
            <a:r>
              <a:rPr lang="ru-RU" sz="2000" dirty="0" smtClean="0">
                <a:solidFill>
                  <a:prstClr val="black"/>
                </a:solidFill>
                <a:latin typeface="Times New Roman" panose="02020603050405020304" pitchFamily="18" charset="0"/>
                <a:cs typeface="Times New Roman" panose="02020603050405020304" pitchFamily="18" charset="0"/>
              </a:rPr>
              <a:t>1)            Нина </a:t>
            </a:r>
            <a:r>
              <a:rPr lang="ru-RU" sz="2000" dirty="0">
                <a:solidFill>
                  <a:prstClr val="black"/>
                </a:solidFill>
                <a:latin typeface="Times New Roman" panose="02020603050405020304" pitchFamily="18" charset="0"/>
                <a:cs typeface="Times New Roman" panose="02020603050405020304" pitchFamily="18" charset="0"/>
              </a:rPr>
              <a:t>как-то ещё мирилась с такой скудной жизнью, пока её лучшая подруга Иришка вдруг в одночасье не влюбилась в Валерку Селиванова…</a:t>
            </a:r>
          </a:p>
          <a:p>
            <a:pPr marL="0" lvl="0" indent="0">
              <a:buClrTx/>
              <a:buNone/>
            </a:pPr>
            <a:r>
              <a:rPr lang="ru-RU" sz="2000" dirty="0">
                <a:solidFill>
                  <a:prstClr val="black"/>
                </a:solidFill>
                <a:latin typeface="Times New Roman" panose="02020603050405020304" pitchFamily="18" charset="0"/>
                <a:cs typeface="Times New Roman" panose="02020603050405020304" pitchFamily="18" charset="0"/>
              </a:rPr>
              <a:t>2)	Я пустил голубка с балкона, и ветер схватил и унёс его за тополя.</a:t>
            </a:r>
          </a:p>
          <a:p>
            <a:pPr marL="0" lvl="0" indent="0">
              <a:buClrTx/>
              <a:buNone/>
            </a:pPr>
            <a:r>
              <a:rPr lang="ru-RU" sz="2000" dirty="0">
                <a:solidFill>
                  <a:prstClr val="black"/>
                </a:solidFill>
                <a:latin typeface="Times New Roman" panose="02020603050405020304" pitchFamily="18" charset="0"/>
                <a:cs typeface="Times New Roman" panose="02020603050405020304" pitchFamily="18" charset="0"/>
              </a:rPr>
              <a:t>3)	На столе в комнатушке лежали драные-</a:t>
            </a:r>
            <a:r>
              <a:rPr lang="ru-RU" sz="2000" dirty="0" err="1">
                <a:solidFill>
                  <a:prstClr val="black"/>
                </a:solidFill>
                <a:latin typeface="Times New Roman" panose="02020603050405020304" pitchFamily="18" charset="0"/>
                <a:cs typeface="Times New Roman" panose="02020603050405020304" pitchFamily="18" charset="0"/>
              </a:rPr>
              <a:t>передраные</a:t>
            </a:r>
            <a:r>
              <a:rPr lang="ru-RU" sz="2000" dirty="0">
                <a:solidFill>
                  <a:prstClr val="black"/>
                </a:solidFill>
                <a:latin typeface="Times New Roman" panose="02020603050405020304" pitchFamily="18" charset="0"/>
                <a:cs typeface="Times New Roman" panose="02020603050405020304" pitchFamily="18" charset="0"/>
              </a:rPr>
              <a:t> книги, и мне надлежало, пользуясь клеем, пачкой папиросной бумаги, газетами и цветными карандашами, склеивать рваные страницы, прикреплять к серединке оторванные, укреплять корешок и обложку, а потом обёртывать книгу газетой, на которую следовало приклеить кусок чистой бумаги с красиво печатными буквами, написанными названием и фамилией автора.</a:t>
            </a:r>
          </a:p>
          <a:p>
            <a:pPr marL="0" lvl="0" indent="0">
              <a:buClrTx/>
              <a:buNone/>
            </a:pPr>
            <a:r>
              <a:rPr lang="ru-RU" sz="2000" dirty="0">
                <a:solidFill>
                  <a:prstClr val="black"/>
                </a:solidFill>
                <a:latin typeface="Times New Roman" panose="02020603050405020304" pitchFamily="18" charset="0"/>
                <a:cs typeface="Times New Roman" panose="02020603050405020304" pitchFamily="18" charset="0"/>
              </a:rPr>
              <a:t>4)	Старик распрямляется, и вечный дым, стоящий в его глазах, развеивается.</a:t>
            </a:r>
          </a:p>
          <a:p>
            <a:pPr marL="0" lvl="0" indent="0">
              <a:buClrTx/>
              <a:buNone/>
            </a:pPr>
            <a:r>
              <a:rPr lang="ru-RU" sz="2000" dirty="0">
                <a:solidFill>
                  <a:prstClr val="black"/>
                </a:solidFill>
                <a:latin typeface="Times New Roman" panose="02020603050405020304" pitchFamily="18" charset="0"/>
                <a:cs typeface="Times New Roman" panose="02020603050405020304" pitchFamily="18" charset="0"/>
              </a:rPr>
              <a:t>5)	Её голос понравился </a:t>
            </a:r>
            <a:r>
              <a:rPr lang="ru-RU" sz="2000" dirty="0" err="1">
                <a:solidFill>
                  <a:prstClr val="black"/>
                </a:solidFill>
                <a:latin typeface="Times New Roman" panose="02020603050405020304" pitchFamily="18" charset="0"/>
                <a:cs typeface="Times New Roman" panose="02020603050405020304" pitchFamily="18" charset="0"/>
              </a:rPr>
              <a:t>Урсу</a:t>
            </a:r>
            <a:r>
              <a:rPr lang="ru-RU" sz="2000" dirty="0">
                <a:solidFill>
                  <a:prstClr val="black"/>
                </a:solidFill>
                <a:latin typeface="Times New Roman" panose="02020603050405020304" pitchFamily="18" charset="0"/>
                <a:cs typeface="Times New Roman" panose="02020603050405020304" pitchFamily="18" charset="0"/>
              </a:rPr>
              <a:t>, пришёлся ему по душе.</a:t>
            </a:r>
          </a:p>
          <a:p>
            <a:pPr marL="0" lvl="0" indent="0">
              <a:buClrTx/>
              <a:buNone/>
            </a:pPr>
            <a:r>
              <a:rPr lang="ru-RU" sz="2000" dirty="0">
                <a:solidFill>
                  <a:prstClr val="black"/>
                </a:solidFill>
                <a:latin typeface="Times New Roman" panose="02020603050405020304" pitchFamily="18" charset="0"/>
                <a:cs typeface="Times New Roman" panose="02020603050405020304" pitchFamily="18" charset="0"/>
              </a:rPr>
              <a:t>6)	Река петляла, словно пыталась сбежать и спрятаться от кого-то.</a:t>
            </a:r>
          </a:p>
          <a:p>
            <a:pPr marL="342900" lvl="0" indent="-342900">
              <a:buClrTx/>
              <a:buFont typeface="Arial" pitchFamily="34" charset="0"/>
              <a:buChar char="•"/>
            </a:pPr>
            <a:endParaRPr lang="ru-RU" sz="2000" dirty="0">
              <a:solidFill>
                <a:prstClr val="black"/>
              </a:solidFill>
              <a:latin typeface="Times New Roman" panose="02020603050405020304" pitchFamily="18" charset="0"/>
              <a:cs typeface="Times New Roman" panose="02020603050405020304" pitchFamily="18" charset="0"/>
            </a:endParaRPr>
          </a:p>
          <a:p>
            <a:pPr marL="342900" lvl="0" indent="-342900">
              <a:buClrTx/>
              <a:buFont typeface="Arial" pitchFamily="34" charset="0"/>
              <a:buChar char="•"/>
            </a:pPr>
            <a:endParaRPr lang="ru-RU" sz="1500" dirty="0">
              <a:solidFill>
                <a:prstClr val="black"/>
              </a:solidFill>
              <a:latin typeface="Calibri"/>
            </a:endParaRPr>
          </a:p>
          <a:p>
            <a:pPr marL="0" lvl="0" indent="0">
              <a:buClrTx/>
              <a:buNone/>
            </a:pPr>
            <a:r>
              <a:rPr lang="ru-RU" sz="1600" dirty="0">
                <a:solidFill>
                  <a:prstClr val="black"/>
                </a:solidFill>
                <a:latin typeface="Times New Roman" panose="02020603050405020304" pitchFamily="18" charset="0"/>
                <a:cs typeface="Times New Roman" panose="02020603050405020304" pitchFamily="18" charset="0"/>
              </a:rPr>
              <a:t>А. Метафора      Б. Олицетворение      В. Эпитет          Г. Сравнение      Д. Фразеологизм</a:t>
            </a:r>
          </a:p>
          <a:p>
            <a:pPr marL="0" lvl="0" indent="0">
              <a:buClrTx/>
              <a:buNone/>
            </a:pPr>
            <a:r>
              <a:rPr lang="ru-RU" sz="1500" dirty="0">
                <a:solidFill>
                  <a:prstClr val="black"/>
                </a:solidFill>
                <a:latin typeface="Calibri"/>
              </a:rPr>
              <a:t>				</a:t>
            </a:r>
          </a:p>
          <a:p>
            <a:endParaRPr lang="ru-RU" dirty="0"/>
          </a:p>
        </p:txBody>
      </p:sp>
    </p:spTree>
    <p:extLst>
      <p:ext uri="{BB962C8B-B14F-4D97-AF65-F5344CB8AC3E}">
        <p14:creationId xmlns:p14="http://schemas.microsoft.com/office/powerpoint/2010/main" val="149291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446449"/>
            <a:ext cx="7920880" cy="5416868"/>
          </a:xfrm>
          <a:prstGeom prst="rect">
            <a:avLst/>
          </a:prstGeom>
        </p:spPr>
        <p:txBody>
          <a:bodyPr wrap="square">
            <a:spAutoFit/>
          </a:bodyPr>
          <a:lstStyle/>
          <a:p>
            <a:pPr lvl="0"/>
            <a:r>
              <a:rPr lang="ru-RU" sz="1400" dirty="0">
                <a:solidFill>
                  <a:prstClr val="black"/>
                </a:solidFill>
              </a:rPr>
              <a:t>СПЕЦИАЛИСТ ПО ПРЕОДОЛЕНИЮ СИСТЕМНЫХ ЭКОЛОГИЧЕСКИХ КАТАСТРОФ</a:t>
            </a:r>
          </a:p>
          <a:p>
            <a:pPr lvl="0"/>
            <a:r>
              <a:rPr lang="ru-RU" sz="1200" dirty="0">
                <a:solidFill>
                  <a:prstClr val="black"/>
                </a:solidFill>
              </a:rPr>
              <a:t> </a:t>
            </a:r>
            <a:endParaRPr lang="ru-RU" sz="1400" dirty="0">
              <a:solidFill>
                <a:prstClr val="black"/>
              </a:solidFill>
            </a:endParaRPr>
          </a:p>
          <a:p>
            <a:pPr lvl="0"/>
            <a:r>
              <a:rPr lang="ru-RU" sz="1400" dirty="0">
                <a:solidFill>
                  <a:prstClr val="black"/>
                </a:solidFill>
              </a:rPr>
              <a:t>Специалист по преодолению системных экологических катастроф – это инженер, работающий с катастрофами, растянутыми во времени, которые осознаются людьми постепенно, например, загрязнения вокруг больших промышленных центров, тихоокеанская пластиковая свалка, тающая вечная мерзлота, радиационные свалки. В его задачи входит разработка и реализация программ по преодолению последствий и недопущению повторений таких катастроф.</a:t>
            </a:r>
          </a:p>
          <a:p>
            <a:pPr lvl="0"/>
            <a:r>
              <a:rPr lang="ru-RU" sz="1400" dirty="0">
                <a:solidFill>
                  <a:prstClr val="black"/>
                </a:solidFill>
              </a:rPr>
              <a:t>Помимо уже привычных экологических проблем – вроде глобального потепления и вырубки лесов – появляются и новые угрозы, которые лишь относительно недавно стали волновать человечество. Например, в 1997 году было обнаружено большое тихоокеанское мусорное пятно. Из-за океанических течений на территории, по различным оценкам занимающей от 0,7 до 15 миллионов кв. километров, находится свыше 100 миллионов тонн мусора. Большая часть мусора представляет собой мелкие частицы пластика, которые могут быть токсичными и попадают в пищу рыбам и медузам. Кроме того, многие государства уже владеют технологиями изменения погоды, что может привести к катастрофическим изменениям климата и гибели целых континентов. Чтобы справляться с такими угрозами, нужны высококлассные специалисты, способные принимать решения в условиях неопределенности и прогнозировать последствия действий человека на многие годы вперед, а также являющиеся экспертами по техногенной безопасности, то есть умеющие правильно действовать, когда происходят крупные аварии на технических объектах вроде Чернобыльской АЭС или японской АЭС в </a:t>
            </a:r>
            <a:r>
              <a:rPr lang="ru-RU" sz="1400" dirty="0" err="1">
                <a:solidFill>
                  <a:prstClr val="black"/>
                </a:solidFill>
              </a:rPr>
              <a:t>Фукусиме</a:t>
            </a:r>
            <a:r>
              <a:rPr lang="ru-RU" sz="1400" dirty="0">
                <a:solidFill>
                  <a:prstClr val="black"/>
                </a:solidFill>
              </a:rPr>
              <a:t>.</a:t>
            </a:r>
          </a:p>
          <a:p>
            <a:pPr lvl="0"/>
            <a:r>
              <a:rPr lang="ru-RU" sz="1400" dirty="0">
                <a:solidFill>
                  <a:prstClr val="black"/>
                </a:solidFill>
              </a:rPr>
              <a:t>Специалист по преодолению системных экологических катастроф должен обладать такими личностными качествами, как любовь к природе, стратегический образ мысли, ответственность, аналитическое мышление, коммуникабельность, стрессоустойчивость</a:t>
            </a:r>
            <a:r>
              <a:rPr lang="ru-RU" sz="1400" dirty="0" smtClean="0">
                <a:solidFill>
                  <a:prstClr val="black"/>
                </a:solidFill>
              </a:rPr>
              <a:t>.</a:t>
            </a:r>
          </a:p>
          <a:p>
            <a:pPr lvl="0"/>
            <a:endParaRPr lang="ru-RU" sz="1400" dirty="0">
              <a:solidFill>
                <a:prstClr val="black"/>
              </a:solidFill>
            </a:endParaRPr>
          </a:p>
          <a:p>
            <a:pPr lvl="0"/>
            <a:r>
              <a:rPr lang="ru-RU" sz="1400" i="1" dirty="0">
                <a:solidFill>
                  <a:prstClr val="black"/>
                </a:solidFill>
              </a:rPr>
              <a:t>(По материалам Атласа новых профессий, раздел «Безопасность»)</a:t>
            </a:r>
            <a:endParaRPr lang="ru-RU" sz="1400" dirty="0">
              <a:solidFill>
                <a:prstClr val="black"/>
              </a:solidFill>
            </a:endParaRPr>
          </a:p>
        </p:txBody>
      </p:sp>
    </p:spTree>
    <p:extLst>
      <p:ext uri="{BB962C8B-B14F-4D97-AF65-F5344CB8AC3E}">
        <p14:creationId xmlns:p14="http://schemas.microsoft.com/office/powerpoint/2010/main" val="161215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Подведём итоги</a:t>
            </a:r>
            <a:endParaRPr lang="ru-RU" dirty="0"/>
          </a:p>
        </p:txBody>
      </p:sp>
      <p:sp>
        <p:nvSpPr>
          <p:cNvPr id="3" name="Объект 2"/>
          <p:cNvSpPr>
            <a:spLocks noGrp="1"/>
          </p:cNvSpPr>
          <p:nvPr>
            <p:ph idx="1"/>
          </p:nvPr>
        </p:nvSpPr>
        <p:spPr/>
        <p:txBody>
          <a:bodyPr/>
          <a:lstStyle/>
          <a:p>
            <a:r>
              <a:rPr lang="ru-RU" dirty="0" smtClean="0"/>
              <a:t>Сегодня я вспомнил…</a:t>
            </a:r>
          </a:p>
          <a:p>
            <a:r>
              <a:rPr lang="ru-RU" dirty="0" smtClean="0"/>
              <a:t>Я узнал… </a:t>
            </a:r>
          </a:p>
          <a:p>
            <a:r>
              <a:rPr lang="ru-RU" dirty="0" smtClean="0"/>
              <a:t>Я понял…</a:t>
            </a:r>
          </a:p>
          <a:p>
            <a:r>
              <a:rPr lang="ru-RU" dirty="0" smtClean="0"/>
              <a:t>Мне </a:t>
            </a:r>
            <a:r>
              <a:rPr lang="ru-RU" smtClean="0"/>
              <a:t>было сложно…</a:t>
            </a:r>
            <a:endParaRPr lang="ru-RU" dirty="0" smtClean="0"/>
          </a:p>
          <a:p>
            <a:endParaRPr lang="ru-RU" dirty="0" smtClean="0"/>
          </a:p>
          <a:p>
            <a:endParaRPr lang="ru-RU" dirty="0"/>
          </a:p>
        </p:txBody>
      </p:sp>
    </p:spTree>
    <p:extLst>
      <p:ext uri="{BB962C8B-B14F-4D97-AF65-F5344CB8AC3E}">
        <p14:creationId xmlns:p14="http://schemas.microsoft.com/office/powerpoint/2010/main" val="158135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dirty="0"/>
              <a:t>Выберите </a:t>
            </a:r>
            <a:r>
              <a:rPr lang="ru-RU" sz="2000" dirty="0" smtClean="0"/>
              <a:t>любую </a:t>
            </a:r>
            <a:r>
              <a:rPr lang="ru-RU" sz="2000" dirty="0"/>
              <a:t>из представленных в тексте экологических проблем. Проиллюстрируйте </a:t>
            </a:r>
            <a:r>
              <a:rPr lang="ru-RU" sz="2000" dirty="0" smtClean="0"/>
              <a:t>её </a:t>
            </a:r>
            <a:r>
              <a:rPr lang="ru-RU" sz="2000" dirty="0"/>
              <a:t>собственными примерами, опираясь на имеющиеся у вас знания и жизненный опыт. Объем не менее 5 </a:t>
            </a:r>
            <a:r>
              <a:rPr lang="ru-RU" sz="2000" dirty="0" smtClean="0"/>
              <a:t>предложений. Выделить орфограммы и графически объяснить знаки препинания.</a:t>
            </a:r>
          </a:p>
          <a:p>
            <a:r>
              <a:rPr lang="ru-RU" sz="2000" dirty="0" smtClean="0"/>
              <a:t>Написать сочинение на тему: «Как любовь к природе может помочь улучшить экологию?»</a:t>
            </a:r>
          </a:p>
          <a:p>
            <a:r>
              <a:rPr lang="ru-RU" sz="2000" dirty="0" smtClean="0"/>
              <a:t>Вариант 18 в сборнике ОГЭ.</a:t>
            </a:r>
            <a:endParaRPr lang="ru-RU" sz="2000" dirty="0"/>
          </a:p>
        </p:txBody>
      </p:sp>
      <p:sp>
        <p:nvSpPr>
          <p:cNvPr id="3" name="Заголовок 2"/>
          <p:cNvSpPr>
            <a:spLocks noGrp="1"/>
          </p:cNvSpPr>
          <p:nvPr>
            <p:ph type="title"/>
          </p:nvPr>
        </p:nvSpPr>
        <p:spPr/>
        <p:txBody>
          <a:bodyPr/>
          <a:lstStyle/>
          <a:p>
            <a:r>
              <a:rPr lang="ru-RU" dirty="0" smtClean="0"/>
              <a:t>Домашнее задание</a:t>
            </a:r>
            <a:endParaRPr lang="ru-RU" dirty="0"/>
          </a:p>
        </p:txBody>
      </p:sp>
    </p:spTree>
    <p:extLst>
      <p:ext uri="{BB962C8B-B14F-4D97-AF65-F5344CB8AC3E}">
        <p14:creationId xmlns:p14="http://schemas.microsoft.com/office/powerpoint/2010/main" val="33296605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205</Words>
  <Application>Microsoft Office PowerPoint</Application>
  <PresentationFormat>Экран (4:3)</PresentationFormat>
  <Paragraphs>33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Твердый переплет</vt:lpstr>
      <vt:lpstr>Урок русского языка  в 9 классе</vt:lpstr>
      <vt:lpstr>Презентация PowerPoint</vt:lpstr>
      <vt:lpstr>Презентация PowerPoint</vt:lpstr>
      <vt:lpstr>Подготовка к ОГЭ по русскому языку </vt:lpstr>
      <vt:lpstr>Цитаты о профессиях.</vt:lpstr>
      <vt:lpstr>Соотнесите номер предложения с выразительным средством, использованным в нем.</vt:lpstr>
      <vt:lpstr>Презентация PowerPoint</vt:lpstr>
      <vt:lpstr>Подведём итоги</vt:lpstr>
      <vt:lpstr>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 Windows</cp:lastModifiedBy>
  <cp:revision>8</cp:revision>
  <dcterms:created xsi:type="dcterms:W3CDTF">2023-02-26T11:50:23Z</dcterms:created>
  <dcterms:modified xsi:type="dcterms:W3CDTF">2023-02-26T17:42:07Z</dcterms:modified>
</cp:coreProperties>
</file>