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3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AB94D9C-FD2E-4890-8464-5C8ADC6FA6B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647FF7-1E0F-49DC-A9E3-D8BD64E0C70E}" type="datetimeFigureOut">
              <a:rPr lang="ru-RU" smtClean="0"/>
              <a:t>29.03.2014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988840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Коэффициент полезного действия механизма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7" y="188639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rgbClr val="7F7F7F">
                        <a:tint val="70000"/>
                        <a:satMod val="245000"/>
                      </a:srgbClr>
                    </a:gs>
                    <a:gs pos="75000">
                      <a:srgbClr val="7F7F7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7F7F7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Задание: найдите соответствие</a:t>
            </a:r>
            <a:endParaRPr lang="ru-RU" sz="3600" b="1" dirty="0">
              <a:ln w="11430"/>
              <a:gradFill>
                <a:gsLst>
                  <a:gs pos="0">
                    <a:srgbClr val="7F7F7F">
                      <a:tint val="70000"/>
                      <a:satMod val="245000"/>
                    </a:srgbClr>
                  </a:gs>
                  <a:gs pos="75000">
                    <a:srgbClr val="7F7F7F">
                      <a:tint val="90000"/>
                      <a:shade val="60000"/>
                      <a:satMod val="240000"/>
                    </a:srgbClr>
                  </a:gs>
                  <a:gs pos="100000">
                    <a:srgbClr val="7F7F7F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57346"/>
              </p:ext>
            </p:extLst>
          </p:nvPr>
        </p:nvGraphicFramePr>
        <p:xfrm>
          <a:off x="611559" y="1124745"/>
          <a:ext cx="7560840" cy="5516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94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Физическая величина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Обозначение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Формула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Единицы измерения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73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Н·м</a:t>
                      </a:r>
                      <a:endParaRPr lang="ru-RU" sz="2400" dirty="0"/>
                    </a:p>
                  </a:txBody>
                  <a:tcPr/>
                </a:tc>
              </a:tr>
              <a:tr h="1117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F·l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117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силы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А/</a:t>
                      </a:r>
                      <a:r>
                        <a:rPr lang="en-US" sz="2400" b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23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полезного действия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F·S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6" t="7170" r="8486" b="42719"/>
          <a:stretch/>
        </p:blipFill>
        <p:spPr bwMode="auto">
          <a:xfrm>
            <a:off x="4860032" y="2182644"/>
            <a:ext cx="1063779" cy="68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t="21145" r="79590" b="59100"/>
          <a:stretch/>
        </p:blipFill>
        <p:spPr bwMode="auto">
          <a:xfrm>
            <a:off x="3347865" y="4149080"/>
            <a:ext cx="36497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1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1673" y="188639"/>
            <a:ext cx="236466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rgbClr val="7F7F7F">
                        <a:tint val="70000"/>
                        <a:satMod val="245000"/>
                      </a:srgbClr>
                    </a:gs>
                    <a:gs pos="75000">
                      <a:srgbClr val="7F7F7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7F7F7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Проверка</a:t>
            </a:r>
            <a:endParaRPr lang="ru-RU" sz="3600" b="1" dirty="0">
              <a:ln w="11430"/>
              <a:gradFill>
                <a:gsLst>
                  <a:gs pos="0">
                    <a:srgbClr val="7F7F7F">
                      <a:tint val="70000"/>
                      <a:satMod val="245000"/>
                    </a:srgbClr>
                  </a:gs>
                  <a:gs pos="75000">
                    <a:srgbClr val="7F7F7F">
                      <a:tint val="90000"/>
                      <a:shade val="60000"/>
                      <a:satMod val="240000"/>
                    </a:srgbClr>
                  </a:gs>
                  <a:gs pos="100000">
                    <a:srgbClr val="7F7F7F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73587"/>
              </p:ext>
            </p:extLst>
          </p:nvPr>
        </p:nvGraphicFramePr>
        <p:xfrm>
          <a:off x="611561" y="1124745"/>
          <a:ext cx="7632848" cy="480259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1014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Физическая величина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Обозначение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Формула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4D5B6B"/>
                          </a:solidFill>
                        </a:rPr>
                        <a:t>Единицы измерения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10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F·S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10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А/</a:t>
                      </a:r>
                      <a:r>
                        <a:rPr lang="en-US" sz="2400" b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10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силы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>
                          <a:solidFill>
                            <a:srgbClr val="4D5B6B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F·l</a:t>
                      </a:r>
                      <a:endParaRPr lang="ru-RU" sz="2400" b="1" i="1" dirty="0" smtClean="0">
                        <a:solidFill>
                          <a:srgbClr val="4D5B6B">
                            <a:lumMod val="50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Н·м</a:t>
                      </a:r>
                      <a:endParaRPr lang="ru-RU" sz="2400" b="1" i="1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319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полезного действия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6" t="7170" r="8486" b="42719"/>
          <a:stretch/>
        </p:blipFill>
        <p:spPr bwMode="auto">
          <a:xfrm>
            <a:off x="4745675" y="4797152"/>
            <a:ext cx="134707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t="21145" r="79590" b="59100"/>
          <a:stretch/>
        </p:blipFill>
        <p:spPr bwMode="auto">
          <a:xfrm>
            <a:off x="3261799" y="4914231"/>
            <a:ext cx="462871" cy="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полезного действия (КПД)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1994785"/>
            <a:ext cx="5292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Определение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Обозначение (символ, буква)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Формула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Величины, входящие в формулу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Единицы измерения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917562" y="1844824"/>
            <a:ext cx="5976649" cy="3060067"/>
            <a:chOff x="1871707" y="1869358"/>
            <a:chExt cx="5976649" cy="3060067"/>
          </a:xfrm>
        </p:grpSpPr>
        <p:sp>
          <p:nvSpPr>
            <p:cNvPr id="4" name="TextBox 3"/>
            <p:cNvSpPr txBox="1"/>
            <p:nvPr/>
          </p:nvSpPr>
          <p:spPr>
            <a:xfrm>
              <a:off x="1871707" y="1869358"/>
              <a:ext cx="5976649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КПД –  это отношение полезной работы к полной работе </a:t>
              </a:r>
              <a:endParaRPr lang="ru-RU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59732" y="2348880"/>
              <a:ext cx="43924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bg2">
                      <a:lumMod val="10000"/>
                    </a:schemeClr>
                  </a:solidFill>
                </a:rPr>
                <a:t>Обозначение – </a:t>
              </a:r>
              <a:r>
                <a:rPr lang="el-GR" sz="2000" b="1" dirty="0" smtClean="0">
                  <a:solidFill>
                    <a:schemeClr val="bg2">
                      <a:lumMod val="10000"/>
                    </a:schemeClr>
                  </a:solidFill>
                </a:rPr>
                <a:t>η</a:t>
              </a:r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 (греческая буква «эта»)</a:t>
              </a:r>
              <a:endParaRPr lang="ru-RU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1026" name="Picture 2" descr="http://ru.static.z-dn.net/files/d39/dde32ccbccd0597d6fb1add6cc8569a0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t="6155" r="7540" b="44188"/>
            <a:stretch/>
          </p:blipFill>
          <p:spPr bwMode="auto">
            <a:xfrm>
              <a:off x="3414392" y="2924944"/>
              <a:ext cx="1429857" cy="62957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159732" y="3789039"/>
              <a:ext cx="4608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</a:rPr>
                <a:t>А</a:t>
              </a:r>
              <a:r>
                <a:rPr lang="ru-RU" i="1" baseline="-25000" dirty="0" smtClean="0">
                  <a:solidFill>
                    <a:schemeClr val="bg2">
                      <a:lumMod val="10000"/>
                    </a:schemeClr>
                  </a:solidFill>
                </a:rPr>
                <a:t>п</a:t>
              </a:r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 – полезная работа [1 Дж];</a:t>
              </a:r>
            </a:p>
            <a:p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</a:rPr>
                <a:t>А</a:t>
              </a:r>
              <a:r>
                <a:rPr lang="ru-RU" i="1" baseline="-25000" dirty="0" smtClean="0">
                  <a:solidFill>
                    <a:schemeClr val="bg2">
                      <a:lumMod val="10000"/>
                    </a:schemeClr>
                  </a:solidFill>
                </a:rPr>
                <a:t>з</a:t>
              </a:r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 – затраченная работа </a:t>
              </a:r>
              <a:r>
                <a:rPr lang="ru-RU" dirty="0">
                  <a:solidFill>
                    <a:schemeClr val="bg2">
                      <a:lumMod val="10000"/>
                    </a:schemeClr>
                  </a:solidFill>
                </a:rPr>
                <a:t>[1 Дж</a:t>
              </a:r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];</a:t>
              </a:r>
              <a:endParaRPr lang="ru-RU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45144" y="4560093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[</a:t>
              </a:r>
              <a:r>
                <a:rPr lang="el-GR" b="1" dirty="0">
                  <a:solidFill>
                    <a:schemeClr val="bg2">
                      <a:lumMod val="10000"/>
                    </a:schemeClr>
                  </a:solidFill>
                </a:rPr>
                <a:t>η</a:t>
              </a:r>
              <a:r>
                <a:rPr lang="ru-RU" dirty="0" smtClean="0">
                  <a:solidFill>
                    <a:schemeClr val="bg2">
                      <a:lumMod val="10000"/>
                    </a:schemeClr>
                  </a:solidFill>
                </a:rPr>
                <a:t>]=[%]</a:t>
              </a:r>
              <a:endParaRPr lang="ru-RU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6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fizika.ru/kniga/tema-05/p-05b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694"/>
          <a:stretch/>
        </p:blipFill>
        <p:spPr bwMode="auto">
          <a:xfrm>
            <a:off x="1647287" y="998375"/>
            <a:ext cx="1872208" cy="286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5463" y="41545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Какую полезную работу совершают люди?</a:t>
            </a:r>
            <a:endParaRPr lang="ru-RU" dirty="0"/>
          </a:p>
        </p:txBody>
      </p:sp>
      <p:pic>
        <p:nvPicPr>
          <p:cNvPr id="1026" name="Picture 2" descr="http://prostoimehanizm.narod.ru/kartinki/naklon_plo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556792"/>
            <a:ext cx="384203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3326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Ответьте на вопросы к картинкам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463" y="4672581"/>
            <a:ext cx="462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уменьшить  свои усилия при подъёме тяжёлого груза?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0990" y="5386447"/>
            <a:ext cx="483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Изменится ли работа силы, приложенной к грузу?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5233369" y="4028491"/>
            <a:ext cx="3183175" cy="646331"/>
            <a:chOff x="5233369" y="4028491"/>
            <a:chExt cx="3183175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5896264" y="4028491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Поднимают груз на определённую высоту</a:t>
              </a:r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5233369" y="4275197"/>
              <a:ext cx="426137" cy="1846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33369" y="4690425"/>
            <a:ext cx="3692180" cy="923330"/>
            <a:chOff x="5233369" y="4690425"/>
            <a:chExt cx="369218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5950021" y="4690425"/>
              <a:ext cx="29755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Применить простой механизм – наклонную плоскость</a:t>
              </a:r>
              <a:endParaRPr lang="ru-RU" dirty="0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5233369" y="4967423"/>
              <a:ext cx="426137" cy="1846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207204" y="5650654"/>
            <a:ext cx="1751917" cy="369332"/>
            <a:chOff x="5207204" y="5650654"/>
            <a:chExt cx="1751917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6383057" y="565065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?</a:t>
              </a:r>
              <a:endParaRPr lang="ru-RU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5207204" y="5714316"/>
              <a:ext cx="426136" cy="1846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5463" y="6190224"/>
            <a:ext cx="4336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называется работа, совершённая с помощью механизма?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199263" y="6190223"/>
            <a:ext cx="3377581" cy="646331"/>
            <a:chOff x="5199263" y="6190223"/>
            <a:chExt cx="3377581" cy="646331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5199263" y="6334779"/>
              <a:ext cx="426137" cy="1846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84556" y="6190223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Полная (затраченная) работа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520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Опыт: определение полезной и затраченной работы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9643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группа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63444" y="195604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группа</a:t>
            </a:r>
            <a:endParaRPr lang="ru-RU" dirty="0"/>
          </a:p>
        </p:txBody>
      </p:sp>
      <p:pic>
        <p:nvPicPr>
          <p:cNvPr id="5" name="Picture 6" descr="image00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10" y="3231555"/>
            <a:ext cx="3440609" cy="90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festival.1september.ru/articles/618829/Image167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9" t="4819" b="17535"/>
          <a:stretch/>
        </p:blipFill>
        <p:spPr bwMode="auto">
          <a:xfrm>
            <a:off x="6506293" y="2708920"/>
            <a:ext cx="1604019" cy="237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91393" y="4941168"/>
            <a:ext cx="3033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Вывод: А</a:t>
            </a:r>
            <a:r>
              <a:rPr lang="ru-RU" sz="3600" baseline="-25000" dirty="0" smtClean="0"/>
              <a:t>п</a:t>
            </a:r>
            <a:r>
              <a:rPr lang="ru-RU" sz="3600" dirty="0" smtClean="0"/>
              <a:t>&lt; А</a:t>
            </a:r>
            <a:r>
              <a:rPr lang="ru-RU" sz="3600" baseline="-25000" dirty="0" smtClean="0"/>
              <a:t>з</a:t>
            </a:r>
            <a:r>
              <a:rPr lang="ru-RU" sz="3600" dirty="0" smtClean="0"/>
              <a:t>    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44702" y="609329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Задание: </a:t>
            </a:r>
            <a:r>
              <a:rPr lang="ru-RU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определите КПД механизма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4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25658" y="4326403"/>
            <a:ext cx="2595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Уменьшить А</a:t>
            </a:r>
            <a:r>
              <a:rPr lang="ru-RU" sz="3200" baseline="-25000" dirty="0" smtClean="0"/>
              <a:t>з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8448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43908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6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1" y="1488354"/>
            <a:ext cx="4107293" cy="130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4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увеличить КПД механизма?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8662" y="5115023"/>
            <a:ext cx="5986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?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4" name="Picture 2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" t="6155" r="7540" b="44188"/>
          <a:stretch/>
        </p:blipFill>
        <p:spPr bwMode="auto">
          <a:xfrm>
            <a:off x="3578563" y="3120959"/>
            <a:ext cx="2289581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5953" y="546896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Уменьшить силы трения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5284301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Применять лёгкие, но прочные материалы </a:t>
            </a:r>
            <a:endParaRPr lang="ru-RU" sz="2400" dirty="0"/>
          </a:p>
        </p:txBody>
      </p:sp>
      <p:pic>
        <p:nvPicPr>
          <p:cNvPr id="15" name="Picture 2" descr="http://festival.1september.ru/articles/618829/Image167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9" t="4819" b="17535"/>
          <a:stretch/>
        </p:blipFill>
        <p:spPr bwMode="auto">
          <a:xfrm>
            <a:off x="6549355" y="1488354"/>
            <a:ext cx="1445889" cy="21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324" y="116632"/>
            <a:ext cx="7947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2000" dirty="0" smtClean="0"/>
              <a:t>: бадью с известковым раствором массой 120 кг поднимают на второй этаж строящегося дома при помощи подвижного блока на высоту 10 м. На верёвку во время подъёма действуют с силой 720 Н, а её свободный конец вытягивают на 20 м. Определите КПД установки.</a:t>
            </a:r>
          </a:p>
        </p:txBody>
      </p:sp>
      <p:pic>
        <p:nvPicPr>
          <p:cNvPr id="6" name="Picture 2" descr="http://ru.static.z-dn.net/files/d39/dde32ccbccd0597d6fb1add6cc8569a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" t="6155" r="7540" b="44188"/>
          <a:stretch/>
        </p:blipFill>
        <p:spPr bwMode="auto">
          <a:xfrm>
            <a:off x="3446507" y="2100916"/>
            <a:ext cx="1981162" cy="8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8024" y="170080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379144" y="2973229"/>
            <a:ext cx="2168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A</a:t>
            </a:r>
            <a:r>
              <a:rPr lang="ru-RU" altLang="ru-RU" sz="2400" b="1" dirty="0">
                <a:solidFill>
                  <a:srgbClr val="101316"/>
                </a:solidFill>
                <a:latin typeface="Times New Roman" pitchFamily="18" charset="0"/>
              </a:rPr>
              <a:t>п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 = P 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altLang="ru-RU" sz="2400" b="1" dirty="0" smtClean="0">
                <a:solidFill>
                  <a:srgbClr val="101316"/>
                </a:solidFill>
                <a:latin typeface="Times New Roman" pitchFamily="18" charset="0"/>
              </a:rPr>
              <a:t>h</a:t>
            </a:r>
            <a:r>
              <a:rPr lang="en-US" altLang="ru-RU" sz="2400" b="1" baseline="-25000" dirty="0" smtClean="0">
                <a:solidFill>
                  <a:srgbClr val="101316"/>
                </a:solidFill>
                <a:latin typeface="Times New Roman" pitchFamily="18" charset="0"/>
              </a:rPr>
              <a:t>1</a:t>
            </a:r>
            <a:r>
              <a:rPr lang="ru-RU" altLang="ru-RU" sz="2400" b="1" baseline="-25000" dirty="0" smtClean="0">
                <a:solidFill>
                  <a:srgbClr val="101316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</a:rPr>
              <a:t>;</a:t>
            </a:r>
            <a:endParaRPr lang="ru-RU" altLang="ru-RU" sz="2400" b="1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446507" y="3454557"/>
            <a:ext cx="1171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P </a:t>
            </a:r>
            <a:r>
              <a:rPr lang="ru-RU" altLang="ru-RU" sz="2400" b="1" dirty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ru-RU" sz="2400" b="1" dirty="0" err="1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m∙g</a:t>
            </a:r>
            <a:endParaRPr lang="ru-RU" altLang="ru-RU" sz="2400" b="1" baseline="-25000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5436096" y="2973229"/>
            <a:ext cx="154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A</a:t>
            </a:r>
            <a:r>
              <a:rPr lang="ru-RU" altLang="ru-RU" sz="2400" b="1" dirty="0">
                <a:solidFill>
                  <a:srgbClr val="101316"/>
                </a:solidFill>
                <a:latin typeface="Times New Roman" pitchFamily="18" charset="0"/>
              </a:rPr>
              <a:t>з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 = F 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h</a:t>
            </a:r>
            <a:r>
              <a:rPr lang="en-US" altLang="ru-RU" sz="2400" b="1" baseline="-25000" dirty="0">
                <a:solidFill>
                  <a:srgbClr val="101316"/>
                </a:solidFill>
                <a:latin typeface="Times New Roman" pitchFamily="18" charset="0"/>
              </a:rPr>
              <a:t>2</a:t>
            </a:r>
            <a:endParaRPr lang="ru-RU" altLang="ru-RU" sz="2400" b="1" baseline="-25000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457360" y="3927266"/>
            <a:ext cx="3691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P 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=120 кг·9,8 Н/кг≈1200Н</a:t>
            </a:r>
            <a:endParaRPr lang="ru-RU" altLang="ru-RU" sz="2400" b="1" baseline="-25000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467224" y="4390535"/>
            <a:ext cx="3767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A</a:t>
            </a:r>
            <a:r>
              <a:rPr lang="ru-RU" altLang="ru-RU" sz="2400" b="1" dirty="0">
                <a:solidFill>
                  <a:srgbClr val="101316"/>
                </a:solidFill>
                <a:latin typeface="Times New Roman" pitchFamily="18" charset="0"/>
              </a:rPr>
              <a:t>п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 = 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</a:rPr>
              <a:t>1200Н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·10м=12000Дж</a:t>
            </a:r>
            <a:endParaRPr lang="ru-RU" altLang="ru-RU" sz="2400" b="1" baseline="-25000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41324" y="1700807"/>
            <a:ext cx="2114452" cy="3816429"/>
            <a:chOff x="441324" y="1700807"/>
            <a:chExt cx="2114452" cy="3816429"/>
          </a:xfrm>
        </p:grpSpPr>
        <p:sp>
          <p:nvSpPr>
            <p:cNvPr id="3" name="TextBox 2"/>
            <p:cNvSpPr txBox="1"/>
            <p:nvPr/>
          </p:nvSpPr>
          <p:spPr>
            <a:xfrm>
              <a:off x="550081" y="1700807"/>
              <a:ext cx="18002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accent4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Дано</a:t>
              </a:r>
              <a:r>
                <a:rPr lang="ru-RU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</a:p>
            <a:p>
              <a:endParaRPr lang="ru-RU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441324" y="2100916"/>
              <a:ext cx="1770036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m =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</a:t>
              </a:r>
              <a:r>
                <a:rPr lang="ru-RU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1</a:t>
              </a:r>
              <a:r>
                <a:rPr lang="en-US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2</a:t>
              </a:r>
              <a:r>
                <a:rPr lang="ru-RU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0 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кг</a:t>
              </a:r>
              <a:endParaRPr lang="en-US" altLang="ru-RU" sz="2400" b="1" dirty="0">
                <a:solidFill>
                  <a:srgbClr val="101316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g =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9,8 Н/кг</a:t>
              </a:r>
              <a:endParaRPr lang="en-US" altLang="ru-RU" sz="2400" b="1" dirty="0">
                <a:solidFill>
                  <a:srgbClr val="101316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F =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</a:t>
              </a:r>
              <a:r>
                <a:rPr lang="en-US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72</a:t>
              </a:r>
              <a:r>
                <a:rPr lang="ru-RU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0 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Н</a:t>
              </a:r>
              <a:endParaRPr lang="en-US" altLang="ru-RU" sz="2400" b="1" dirty="0">
                <a:solidFill>
                  <a:srgbClr val="101316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h</a:t>
              </a:r>
              <a:r>
                <a:rPr lang="en-US" altLang="ru-RU" sz="2400" b="1" baseline="-25000" dirty="0">
                  <a:solidFill>
                    <a:srgbClr val="101316"/>
                  </a:solidFill>
                  <a:latin typeface="Times New Roman" pitchFamily="18" charset="0"/>
                </a:rPr>
                <a:t>1</a:t>
              </a: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=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</a:t>
              </a:r>
              <a:r>
                <a:rPr lang="en-US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10</a:t>
              </a:r>
              <a:r>
                <a:rPr lang="ru-RU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 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м</a:t>
              </a:r>
              <a:endParaRPr lang="en-US" altLang="ru-RU" sz="2400" b="1" dirty="0">
                <a:solidFill>
                  <a:srgbClr val="101316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h</a:t>
              </a:r>
              <a:r>
                <a:rPr lang="en-US" altLang="ru-RU" sz="2400" b="1" baseline="-25000" dirty="0">
                  <a:solidFill>
                    <a:srgbClr val="101316"/>
                  </a:solidFill>
                  <a:latin typeface="Times New Roman" pitchFamily="18" charset="0"/>
                </a:rPr>
                <a:t>2</a:t>
              </a: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=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 </a:t>
              </a:r>
              <a:r>
                <a:rPr lang="en-US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20</a:t>
              </a:r>
              <a:r>
                <a:rPr lang="ru-RU" altLang="ru-RU" sz="2400" b="1" dirty="0" smtClean="0">
                  <a:solidFill>
                    <a:srgbClr val="101316"/>
                  </a:solidFill>
                  <a:latin typeface="Times New Roman" pitchFamily="18" charset="0"/>
                </a:rPr>
                <a:t> м</a:t>
              </a:r>
              <a:endParaRPr lang="en-US" altLang="ru-RU" sz="2400" b="1" dirty="0">
                <a:solidFill>
                  <a:srgbClr val="101316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 b="1" dirty="0" smtClean="0">
                <a:solidFill>
                  <a:srgbClr val="101316"/>
                </a:solidFill>
                <a:latin typeface="Monotype Corsiva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ru-RU" sz="2400" b="1" dirty="0" smtClean="0">
                  <a:solidFill>
                    <a:srgbClr val="101316"/>
                  </a:solidFill>
                  <a:latin typeface="Monotype Corsiva" pitchFamily="66" charset="0"/>
                </a:rPr>
                <a:t>η</a:t>
              </a:r>
              <a:r>
                <a:rPr lang="en-US" altLang="ru-RU" sz="2400" b="1" dirty="0" smtClean="0">
                  <a:solidFill>
                    <a:srgbClr val="101316"/>
                  </a:solidFill>
                  <a:latin typeface="Monotype Corsiva" pitchFamily="66" charset="0"/>
                </a:rPr>
                <a:t> </a:t>
              </a:r>
              <a:r>
                <a:rPr lang="en-US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= </a:t>
              </a:r>
              <a:r>
                <a:rPr lang="ru-RU" altLang="ru-RU" sz="2400" b="1" dirty="0">
                  <a:solidFill>
                    <a:srgbClr val="101316"/>
                  </a:solidFill>
                  <a:latin typeface="Times New Roman" pitchFamily="18" charset="0"/>
                </a:rPr>
                <a:t>?</a:t>
              </a:r>
              <a:r>
                <a:rPr lang="ru-RU" altLang="ru-RU" sz="2400" b="1" dirty="0">
                  <a:solidFill>
                    <a:srgbClr val="101316"/>
                  </a:solidFill>
                  <a:latin typeface="Monotype Corsiva" pitchFamily="66" charset="0"/>
                </a:rPr>
                <a:t> </a:t>
              </a:r>
              <a:endParaRPr lang="el-GR" altLang="ru-RU" sz="2400" b="1" dirty="0">
                <a:solidFill>
                  <a:srgbClr val="101316"/>
                </a:solidFill>
                <a:latin typeface="Monotype Corsiva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400" b="1" dirty="0">
                <a:solidFill>
                  <a:srgbClr val="101316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 b="1" dirty="0">
                <a:solidFill>
                  <a:srgbClr val="101316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41324" y="4158098"/>
              <a:ext cx="1800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555776" y="1844824"/>
              <a:ext cx="0" cy="3007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467224" y="4870522"/>
            <a:ext cx="3781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A</a:t>
            </a:r>
            <a:r>
              <a:rPr lang="ru-RU" altLang="ru-RU" sz="2400" b="1" dirty="0">
                <a:solidFill>
                  <a:srgbClr val="101316"/>
                </a:solidFill>
                <a:latin typeface="Times New Roman" pitchFamily="18" charset="0"/>
              </a:rPr>
              <a:t>з</a:t>
            </a:r>
            <a:r>
              <a:rPr lang="en-US" altLang="ru-RU" sz="2400" b="1" dirty="0">
                <a:solidFill>
                  <a:srgbClr val="101316"/>
                </a:solidFill>
                <a:latin typeface="Times New Roman" pitchFamily="18" charset="0"/>
              </a:rPr>
              <a:t> = 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</a:rPr>
              <a:t>720Н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·20м=14400Дж</a:t>
            </a:r>
            <a:endParaRPr lang="ru-RU" altLang="ru-RU" sz="2400" b="1" baseline="-25000" dirty="0">
              <a:solidFill>
                <a:srgbClr val="101316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9368" y="5481756"/>
            <a:ext cx="545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1013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ru-RU" sz="2400" b="1" dirty="0" smtClean="0">
                <a:solidFill>
                  <a:srgbClr val="1013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=12000Дж/14400Дж</a:t>
            </a:r>
            <a:r>
              <a:rPr lang="ru-RU" altLang="ru-RU" sz="2400" b="1" dirty="0" smtClean="0">
                <a:solidFill>
                  <a:srgbClr val="101316"/>
                </a:solidFill>
                <a:latin typeface="Times New Roman" pitchFamily="18" charset="0"/>
                <a:cs typeface="Times New Roman" pitchFamily="18" charset="0"/>
              </a:rPr>
              <a:t>·100% ≈ 83%</a:t>
            </a:r>
            <a:endParaRPr lang="ru-RU" sz="2400" b="1" dirty="0">
              <a:solidFill>
                <a:srgbClr val="1013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79144" y="6237312"/>
            <a:ext cx="256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01316"/>
                </a:solidFill>
              </a:rPr>
              <a:t>Ответ: </a:t>
            </a:r>
            <a:r>
              <a:rPr lang="el-GR" sz="2400" b="1" dirty="0">
                <a:solidFill>
                  <a:srgbClr val="1013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ru-RU" sz="2400" b="1" dirty="0" smtClean="0">
                <a:solidFill>
                  <a:srgbClr val="1013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=83%</a:t>
            </a:r>
            <a:endParaRPr lang="ru-RU" sz="2400" b="1" dirty="0">
              <a:solidFill>
                <a:srgbClr val="1013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608</TotalTime>
  <Words>330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36</cp:revision>
  <dcterms:created xsi:type="dcterms:W3CDTF">2014-03-25T16:07:16Z</dcterms:created>
  <dcterms:modified xsi:type="dcterms:W3CDTF">2014-03-29T19:09:43Z</dcterms:modified>
</cp:coreProperties>
</file>